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59" r:id="rId4"/>
    <p:sldId id="256" r:id="rId5"/>
    <p:sldId id="265" r:id="rId6"/>
    <p:sldId id="257" r:id="rId7"/>
    <p:sldId id="258" r:id="rId8"/>
    <p:sldId id="260" r:id="rId9"/>
    <p:sldId id="261" r:id="rId10"/>
    <p:sldId id="266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0"/>
  </p:normalViewPr>
  <p:slideViewPr>
    <p:cSldViewPr snapToGrid="0">
      <p:cViewPr varScale="1">
        <p:scale>
          <a:sx n="90" d="100"/>
          <a:sy n="90" d="100"/>
        </p:scale>
        <p:origin x="23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20:22:03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1362 24575,'66'0'0,"34"0"0,13 0-2321,25 0 2321,-41 1 0,4-2-770,-14-4 0,3-2 770,36-6 0,7-2-841,1 0 0,2-1 841,-40 2 0,1 0 0,2 0 0,9 4 0,3 1 0,-2-2 0,-12-2 0,-1-3 0,2 4 0,11 4 0,1 3 0,-1-2 0,-11-6 0,-1-1 0,0 3-620,-1 7 0,0 5 0,0-1 620,46-7 0,-3 1 0,-13 5 0,-3 2 0,2-1 0,-5 0-24,-30 0 0,-3 0 24,11 0 0,-2 0 0,-24 0 0,-1 0 556,14 0 0,-1 0-556,52 0 0,-31 0 0,-16 0 2436,-23 0-2436,-11 0 2358,-14 0-2358,-8 0 1248,-9 0-1248,-2 0 297,-7 0-297,-1 0 0,-29 0 0,-19 0 0,-44 0 0,-28 0 0,-29 0-796,52 0 1,-3 0 795,-16 0 0,-2 0 0,1 0 0,-2 0 0,-14 0 0,-2 0-1072,-1-1 1,-1 2 1071,0 4 0,-3 2 0,-14 0 0,-1 2 0,7 4 0,0 2-782,39-5 0,-1 0 1,0-2 781,1-1 0,-1-2 0,1-1 0,-42 4 0,6-3-522,29-4 1,3-2 521,-7 1 0,2 0 0,23 0 0,2 0 242,-7 0 1,-1 0-243,-5 0 0,4 0 0,-37 0 0,43 0 0,4 0 1771,-1 0-1771,-23 0 2543,58 0-2543,0 0 1418,3 0-1418,17 0 905,1 0-905,29 0 0,6 0 0,65 0 0,-1 0 0,55 0-741,-57 5 1,4 1 740,14-4 0,6-1 0,22 5 0,6-1-1351,5-4 0,5-2 1351,-35 1 0,3 0 0,-2 0 0,-5 0 0,0 0 0,1 0 0,10 0 0,2 0 0,0 0 0,-6 0 0,-1 0 0,2 0 0,5 0 0,2 0 0,-2 0 0,-5 0 0,-1 0 0,0 0 0,0 0 0,0 0 0,-5 0 0,11 0 0,-2 0-695,19 0 1,-3 0 694,-34 0 0,-2 0 0,14 0 0,1 0-355,-9 0 1,-4 0 354,-13 0 0,-1 0 0,0 0 0,-3 0 1107,36 0-1107,-7 0 2538,-25 0-2538,-11 0 1662,-11 0-1662,-14 0 974,-16 0-974,-3 0 0,-7 0 0,-1 0 0,-20 0 0,2-6 0,-26 4 0,6-11 0,-8-3 0,-1-2 0,1-13 0,-9 5 0,-3-8 0,-23-14 0,9 0 0,-22-14 0,19 4 0,-19-4 0,21 14 0,-21-12 0,-6-16 0,12 20 0,-10-27 0,17 33 0,-5-10 0,0-1 0,-6 10 0,18-4 0,-4 15 0,18-4 0,5 18 0,9-4 0,-1 12 0,9-5 0,2 8 0,7 7 0,7-5 0,25 27 0,26 11 0,27 25 0,22 13 0,3-1 0,9 1-731,4 11 731,10-6 0,-54-23 0,0 0 0,58 23 0,-58-24 0,-3 1 0,44 21 0,-9-3-178,-4 6 178,-12-15 0,1 7 0,-10-3 0,-16-20 0,-19 6 0,-13-20 725,-8-2-725,-1-7 184,-5-1-184,-3 9 0,-6-7 0,0 24 0,-14-13 0,-16 25 0,-5-17 0,-31 32 0,17-18 0,-20 20 0,11-11 0,0-1 0,1 1 0,9-2 0,3-1 0,11-11 0,-9-2 0,7 0 0,-6-6 0,8 6 0,9-10 0,-5-7 0,5 5 0,1-12 0,-7 12 0,15-14 0,-22 22 0,20-20 0,-5 12 0,10-16 0,5 1 0,0-1 0,1-6 0,7-1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6E2BE-D61E-2A0B-27E3-6A4764AD1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44022D-70A1-AD58-B7DA-27617767F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F2FC05-FDC3-B650-E2E6-37AB2901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C4BCE03-8C0D-D92C-0B8C-542031CD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2F22258-DDD8-C5F2-E50C-EDFD9C8B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887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7A660-0AA1-AA6F-D8FB-C5743812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86A48FA-EFDF-5C00-AE1B-515ACCB3D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984123-69D9-7DE1-D5F9-5E8EC447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AC81C72-8E59-15DF-1CB2-515DDE54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5249239-AAD7-FA09-8CAD-A66AE3BE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291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8877D9C-8D1F-39A6-1C5A-0DD84D3D8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56FAA6C-2FCD-9D08-5962-71AF67724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7C6AB82-83EA-F314-4A95-04416BF5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C40DCB3-174C-1FAB-A296-87D56D4F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2603553-1231-5553-4007-E7B0B853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97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FE106-240B-D97D-2A6E-AA05669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1D14F9-2252-FB3A-AF5C-65258F248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DE778EF-0119-392E-8C78-AD3F3648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C2A72A-A8F3-124F-BAE2-E8B2546C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CA4C928-E0DA-5EB6-D522-A3957C9A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157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24A52A-CCA0-4EB1-FF90-DE812C1E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A2E991-54EB-FC8D-E7D6-C50C6E63D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326419-BE5E-3C49-7AF5-70C71C3B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76F568-E7CF-2037-7CF7-F6C8DF2FE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41EE79-1B01-0CB4-4C65-75E82ADF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256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66E71-4E0F-8D6E-4425-8E3EBBFE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313703-C8D0-EBCA-AB1C-223652B6E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5C82D5D-E7BD-5A2A-B4B4-C0485B0AE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D7C6CDE-21EB-F662-98E6-33CAF40EC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FE8B57A-8849-70C6-4E2F-B2BC00B0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E4F241D-C768-0209-EA0D-395D995A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546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E14EB-586C-4D31-2BD0-DE3A4F4F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BF2D23-CCEC-D9FC-8A36-AA8233653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D3970D8-2052-A11B-FE28-43B803396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327066-5295-B8AC-C54E-B53C79E6F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E529588-6E12-A0E3-ED1C-CBD82B8AA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8FF8C1E-EE31-5052-2CF0-6EF9729D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76737AE-C139-1E5B-756C-48A99BE4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27789E1-6802-27B1-D0E9-B4A59BB3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40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A711-87A2-7078-5D8F-A888237B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129B7A8-B0AC-F96F-63FA-DAF14DC7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3BFE662-F17E-9A73-E94A-65AB5A21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AACC513-62BE-D251-D503-3A8DC005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710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AF021B1-D26E-AD10-2224-FD9287D7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7284D92-C2CB-6735-3FE1-79D2E816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12F19E7-FD8A-0BB8-E842-D8556FE5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323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AD14B-A88C-C4F0-35FE-C24282B6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3085E5-B572-1330-013C-825ED109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311CCE-C288-1144-6B8C-1A8CDD6CC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1FA5FEB-0C72-ED17-2D2C-1C219AFD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609152D-8424-7C7E-83FB-47BA52D0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FB62926-E006-361A-AEDA-791D7E9A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900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4B94A-2A84-0BC0-C7BC-B9E309DF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077A85E-8D89-2012-7D59-193190AE9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B210D9-75AB-032A-04AB-9A776AB91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9A85101-D480-E884-93A3-E74B4E9A4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C45266-44B3-9587-31CB-4A50CD00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E3286A1-680B-64DC-B201-8879486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663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86B6D0E-AFC8-1FC4-E648-18CA05AE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C55F67-0D89-58B8-43D1-0DC67E40D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86F72DC-5875-71EA-68F7-E1F3EB992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B973D-6EB0-8B4D-A934-1BFB491D3393}" type="datetimeFigureOut">
              <a:rPr lang="sk-SK" smtClean="0"/>
              <a:t>3.3.23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1277F8-597A-4C00-C5DE-1A4605889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A735638-2ACC-E2E1-BC2B-E8050C12A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5606-13C1-8346-BFF3-231C9E7A63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130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5F04B2-968A-3BE1-8CCA-B88DCCD34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30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BC93825-F704-8C2F-95CE-D7C69FA39C9C}"/>
              </a:ext>
            </a:extLst>
          </p:cNvPr>
          <p:cNvSpPr txBox="1"/>
          <p:nvPr/>
        </p:nvSpPr>
        <p:spPr>
          <a:xfrm>
            <a:off x="745662" y="2302100"/>
            <a:ext cx="10691731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sk-SK" sz="13800" b="1" i="1" u="none" strike="noStrike" dirty="0">
                <a:solidFill>
                  <a:srgbClr val="000000"/>
                </a:solidFill>
                <a:effectLst/>
                <a:latin typeface="Fira Sans Ultra" panose="020B0503050000020004" pitchFamily="34" charset="0"/>
                <a:ea typeface="Fira Sans Ultra" panose="020B0503050000020004" pitchFamily="34" charset="0"/>
              </a:rPr>
              <a:t>PARA NHL '23</a:t>
            </a:r>
          </a:p>
          <a:p>
            <a:br>
              <a:rPr lang="sk-SK" sz="2800" b="1" i="1" dirty="0">
                <a:latin typeface="Fira Sans Ultra" panose="020B0503050000020004" pitchFamily="34" charset="0"/>
                <a:ea typeface="Fira Sans Ultra" panose="020B0503050000020004" pitchFamily="34" charset="0"/>
              </a:rPr>
            </a:br>
            <a:br>
              <a:rPr lang="sk-SK" sz="2800" b="1" i="1" dirty="0">
                <a:latin typeface="Fira Sans Ultra" panose="020B0503050000020004" pitchFamily="34" charset="0"/>
                <a:ea typeface="Fira Sans Ultra" panose="020B0503050000020004" pitchFamily="34" charset="0"/>
              </a:rPr>
            </a:br>
            <a:endParaRPr lang="sk-SK" sz="2800" b="1" i="1" dirty="0">
              <a:latin typeface="Fira Sans Ultra" panose="020B0503050000020004" pitchFamily="34" charset="0"/>
              <a:ea typeface="Fira Sans Ultra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74BA8-F732-C0C1-E42C-313963B5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663C8DDA-DB22-7173-29F5-A1B49E6B9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1" y="92868"/>
            <a:ext cx="12135697" cy="6672263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4E3E909-31FB-21AC-6284-C9E055C57009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73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55469E5-5457-435A-0BDD-8063A3234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8471679-8B8F-7383-A961-47FE96852AB8}"/>
              </a:ext>
            </a:extLst>
          </p:cNvPr>
          <p:cNvSpPr txBox="1"/>
          <p:nvPr/>
        </p:nvSpPr>
        <p:spPr>
          <a:xfrm>
            <a:off x="399082" y="3853956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b="1" u="none" strike="noStrike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INSIGHT</a:t>
            </a:r>
            <a:endParaRPr lang="sk-SK" sz="440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1EBE424-4C36-F86E-B5DC-4ED62BAE8406}"/>
              </a:ext>
            </a:extLst>
          </p:cNvPr>
          <p:cNvSpPr txBox="1"/>
          <p:nvPr/>
        </p:nvSpPr>
        <p:spPr>
          <a:xfrm>
            <a:off x="399082" y="4623397"/>
            <a:ext cx="39683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sk-SK" sz="1800" b="1" i="0" u="none" strike="noStrike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Športové zápasy sledujú masy ľudí </a:t>
            </a:r>
            <a:br>
              <a:rPr lang="sk-SK" sz="1800" b="1" i="0" u="none" strike="noStrike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</a:br>
            <a:r>
              <a:rPr lang="sk-SK" sz="1800" b="1" i="0" u="none" strike="noStrike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- to </a:t>
            </a:r>
            <a:r>
              <a:rPr lang="sk-SK" sz="1800" b="1" i="0" u="none" strike="noStrike" dirty="0" err="1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znich</a:t>
            </a:r>
            <a:r>
              <a:rPr lang="sk-SK" sz="1800" b="1" i="0" u="none" strike="noStrike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robí atraktívny </a:t>
            </a:r>
            <a:r>
              <a:rPr lang="sk-SK" sz="1800" b="1" i="0" u="none" strike="noStrike" dirty="0" err="1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placement</a:t>
            </a:r>
            <a:r>
              <a:rPr lang="sk-SK" sz="1800" b="1" i="0" u="none" strike="noStrike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pre firmy.</a:t>
            </a:r>
            <a:endParaRPr lang="sk-SK" sz="2000" b="0" dirty="0">
              <a:effectLst/>
            </a:endParaRPr>
          </a:p>
          <a:p>
            <a:pPr rtl="0">
              <a:spcBef>
                <a:spcPts val="1200"/>
              </a:spcBef>
              <a:spcAft>
                <a:spcPts val="0"/>
              </a:spcAft>
            </a:pPr>
            <a:r>
              <a:rPr lang="sk-SK" sz="1800" b="1" i="1" u="sng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Pri para športoch to ale neplatí, pretože u ľudí nie sú tieto zápasy dostatočne populárne.</a:t>
            </a:r>
            <a:endParaRPr lang="sk-SK" sz="2000" b="0" dirty="0">
              <a:effectLst/>
            </a:endParaRPr>
          </a:p>
          <a:p>
            <a:pPr rtl="0">
              <a:spcBef>
                <a:spcPts val="1200"/>
              </a:spcBef>
              <a:spcAft>
                <a:spcPts val="0"/>
              </a:spcAft>
            </a:pPr>
            <a:br>
              <a:rPr lang="sk-SK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sk-SK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sk-SK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sk-SK" sz="2000" b="0" dirty="0">
              <a:effectLst/>
            </a:endParaRPr>
          </a:p>
          <a:p>
            <a:br>
              <a:rPr lang="sk-SK" sz="2000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245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, monitor, vnútri, počítač&#10;&#10;Automaticky generovaný popis">
            <a:extLst>
              <a:ext uri="{FF2B5EF4-FFF2-40B4-BE49-F238E27FC236}">
                <a16:creationId xmlns:a16="http://schemas.microsoft.com/office/drawing/2014/main" id="{F8386ED4-CA0D-E02C-84C2-70E5F5FA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07630" cy="74300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B9C1E4-9CDB-0545-4712-F672FBDD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11" y="415925"/>
            <a:ext cx="10515600" cy="1325563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IDEA: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0BED48B-51D9-7476-D0CB-1349A34BA5A7}"/>
              </a:ext>
            </a:extLst>
          </p:cNvPr>
          <p:cNvSpPr txBox="1"/>
          <p:nvPr/>
        </p:nvSpPr>
        <p:spPr>
          <a:xfrm>
            <a:off x="447910" y="1457430"/>
            <a:ext cx="2728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0" u="none" strike="noStrike" dirty="0">
                <a:solidFill>
                  <a:schemeClr val="bg1"/>
                </a:solidFill>
                <a:effectLst/>
              </a:rPr>
              <a:t>Využijeme popularitu </a:t>
            </a:r>
            <a:br>
              <a:rPr lang="sk-SK" sz="2000" b="1" i="0" u="none" strike="noStrike" dirty="0">
                <a:solidFill>
                  <a:schemeClr val="bg1"/>
                </a:solidFill>
                <a:effectLst/>
              </a:rPr>
            </a:br>
            <a:r>
              <a:rPr lang="sk-SK" sz="2000" b="1" i="0" u="none" strike="noStrike" dirty="0" err="1">
                <a:solidFill>
                  <a:schemeClr val="bg1"/>
                </a:solidFill>
                <a:effectLst/>
              </a:rPr>
              <a:t>e</a:t>
            </a:r>
            <a:r>
              <a:rPr lang="sk-SK" sz="2000" b="1" i="0" u="none" strike="noStrike" dirty="0">
                <a:solidFill>
                  <a:schemeClr val="bg1"/>
                </a:solidFill>
                <a:effectLst/>
              </a:rPr>
              <a:t>-športovej hry NHL </a:t>
            </a:r>
            <a:br>
              <a:rPr lang="sk-SK" sz="2000" b="1" i="0" u="none" strike="noStrike" dirty="0">
                <a:solidFill>
                  <a:schemeClr val="bg1"/>
                </a:solidFill>
                <a:effectLst/>
              </a:rPr>
            </a:br>
            <a:r>
              <a:rPr lang="sk-SK" sz="2000" b="1" i="0" u="none" strike="noStrike" dirty="0">
                <a:solidFill>
                  <a:schemeClr val="bg1"/>
                </a:solidFill>
                <a:effectLst/>
              </a:rPr>
              <a:t>- cez špeciálnu úpravu módov ponúkneme právnickým osobám unikátny sponzoring      v </a:t>
            </a:r>
            <a:r>
              <a:rPr lang="sk-SK" sz="2000" b="1" i="0" u="sng" strike="noStrike" dirty="0">
                <a:solidFill>
                  <a:schemeClr val="bg1"/>
                </a:solidFill>
                <a:effectLst/>
              </a:rPr>
              <a:t>HISTORICKY PRVOM PARAHOKEJOVOM ZÁPASE V DIGITÁLNOM SVETE.</a:t>
            </a:r>
            <a:endParaRPr lang="sk-SK" sz="2000" u="sng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pic>
        <p:nvPicPr>
          <p:cNvPr id="1030" name="Picture 6" descr="NHL 13 | EA Sports' NHL franchise continues to impress with … | Flickr">
            <a:extLst>
              <a:ext uri="{FF2B5EF4-FFF2-40B4-BE49-F238E27FC236}">
                <a16:creationId xmlns:a16="http://schemas.microsoft.com/office/drawing/2014/main" id="{002905CC-A41F-E40E-1127-A9853399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24" y="1393084"/>
            <a:ext cx="6595826" cy="38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9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E3CDE757-8CC6-96F3-0B2C-6B30ED6E6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5" t="15407"/>
          <a:stretch/>
        </p:blipFill>
        <p:spPr>
          <a:xfrm>
            <a:off x="0" y="0"/>
            <a:ext cx="12192000" cy="77086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CFE356-1F32-3B07-9B84-0CC1EE10F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7349" y="1068499"/>
            <a:ext cx="2782186" cy="915619"/>
          </a:xfrm>
        </p:spPr>
        <p:txBody>
          <a:bodyPr>
            <a:normAutofit/>
          </a:bodyPr>
          <a:lstStyle/>
          <a:p>
            <a:pPr algn="l"/>
            <a:r>
              <a:rPr lang="sk-SK" sz="4000" dirty="0">
                <a:solidFill>
                  <a:schemeClr val="bg1"/>
                </a:solidFill>
                <a:latin typeface="Fira Sans ExtraBold" panose="020B0503050000020004" pitchFamily="34" charset="0"/>
                <a:ea typeface="Fira Sans ExtraBold" panose="020B0503050000020004" pitchFamily="34" charset="0"/>
              </a:rPr>
              <a:t>EXEKÚCIA: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5D362D-16E1-9CAA-5E63-766CF0E0A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7349" y="1984118"/>
            <a:ext cx="8087832" cy="1655762"/>
          </a:xfrm>
        </p:spPr>
        <p:txBody>
          <a:bodyPr>
            <a:noAutofit/>
          </a:bodyPr>
          <a:lstStyle/>
          <a:p>
            <a:pPr algn="l"/>
            <a:r>
              <a:rPr lang="sk-SK" sz="2000" b="1" dirty="0">
                <a:solidFill>
                  <a:schemeClr val="bg1"/>
                </a:solidFill>
                <a:latin typeface="Fira Sans ExtraBold" panose="020B0503050000020004" pitchFamily="34" charset="0"/>
                <a:ea typeface="Fira Sans ExtraBold" panose="020B0503050000020004" pitchFamily="34" charset="0"/>
              </a:rPr>
              <a:t>Zápas PARA NHL 23 budeme streamovať na </a:t>
            </a:r>
            <a:r>
              <a:rPr lang="sk-SK" sz="2000" b="1" dirty="0" err="1">
                <a:solidFill>
                  <a:schemeClr val="bg1"/>
                </a:solidFill>
                <a:latin typeface="Fira Sans ExtraBold" panose="020B0503050000020004" pitchFamily="34" charset="0"/>
                <a:ea typeface="Fira Sans ExtraBold" panose="020B0503050000020004" pitchFamily="34" charset="0"/>
              </a:rPr>
              <a:t>Twitchi</a:t>
            </a:r>
            <a:r>
              <a:rPr lang="sk-SK" sz="2000" b="1" dirty="0">
                <a:solidFill>
                  <a:schemeClr val="bg1"/>
                </a:solidFill>
                <a:latin typeface="Fira Sans ExtraBold" panose="020B0503050000020004" pitchFamily="34" charset="0"/>
                <a:ea typeface="Fira Sans ExtraBold" panose="020B0503050000020004" pitchFamily="34" charset="0"/>
              </a:rPr>
              <a:t>, kde sa stretnú viaceré známe osobnosti. </a:t>
            </a:r>
            <a:br>
              <a:rPr lang="sk-SK" sz="2000" b="1" dirty="0">
                <a:solidFill>
                  <a:schemeClr val="bg1"/>
                </a:solidFill>
                <a:latin typeface="Fira Sans ExtraBold" panose="020B0503050000020004" pitchFamily="34" charset="0"/>
                <a:ea typeface="Fira Sans ExtraBold" panose="020B0503050000020004" pitchFamily="34" charset="0"/>
              </a:rPr>
            </a:br>
            <a:endParaRPr lang="sk-SK" sz="2000" b="1" dirty="0">
              <a:solidFill>
                <a:schemeClr val="bg1"/>
              </a:solidFill>
              <a:latin typeface="Fira Sans ExtraBold" panose="020B0503050000020004" pitchFamily="34" charset="0"/>
              <a:ea typeface="Fira Sans ExtraBold" panose="020B0503050000020004" pitchFamily="34" charset="0"/>
            </a:endParaRPr>
          </a:p>
          <a:p>
            <a:pPr algn="l"/>
            <a:r>
              <a:rPr lang="sk-SK" sz="1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Hru ozvláštnime cez úpravu módov, ktoré vytvoria digitálny sponzorovaný </a:t>
            </a:r>
            <a:r>
              <a:rPr lang="sk-SK" sz="1800" dirty="0" err="1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placement</a:t>
            </a:r>
            <a:r>
              <a:rPr lang="sk-SK" sz="1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 pre právnické osoby, aj úpravu hráčov. </a:t>
            </a:r>
          </a:p>
          <a:p>
            <a:pPr algn="l"/>
            <a:r>
              <a:rPr lang="sk-SK" sz="1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Vytvoríme tak historicky prvý </a:t>
            </a:r>
            <a:r>
              <a:rPr lang="sk-SK" sz="1800" dirty="0" err="1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parahokejový</a:t>
            </a:r>
            <a:r>
              <a:rPr lang="sk-SK" sz="1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 zápas vysielaný online a zvýšime povedomie o športe pre telesne znevýhodnené osoby aj SZTPŠ. </a:t>
            </a:r>
          </a:p>
          <a:p>
            <a:pPr algn="l"/>
            <a:r>
              <a:rPr lang="sk-SK" sz="1800" b="0" i="0" u="none" strike="noStrike" dirty="0">
                <a:solidFill>
                  <a:srgbClr val="FFFFFF"/>
                </a:solidFill>
                <a:effectLst/>
                <a:latin typeface="Fira Sans" panose="020B0503050000020004" pitchFamily="34" charset="0"/>
              </a:rPr>
              <a:t>A nielen to! Firmy dostanú tento špeciálny sponzorovaný priestor s nulovým </a:t>
            </a:r>
            <a:r>
              <a:rPr lang="sk-SK" sz="1800" b="0" i="0" u="none" strike="noStrike" dirty="0" err="1">
                <a:solidFill>
                  <a:srgbClr val="FFFFFF"/>
                </a:solidFill>
                <a:effectLst/>
                <a:latin typeface="Fira Sans" panose="020B0503050000020004" pitchFamily="34" charset="0"/>
              </a:rPr>
              <a:t>budgetom</a:t>
            </a:r>
            <a:r>
              <a:rPr lang="sk-SK" sz="1800" b="0" i="0" u="none" strike="noStrike" dirty="0">
                <a:solidFill>
                  <a:srgbClr val="FFFFFF"/>
                </a:solidFill>
                <a:effectLst/>
                <a:latin typeface="Fira Sans" panose="020B0503050000020004" pitchFamily="34" charset="0"/>
              </a:rPr>
              <a:t> - ale len v prípade, že darujú 2 % zo svojich daní. </a:t>
            </a:r>
            <a:endParaRPr lang="sk-SK" sz="180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3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ok 27" descr="Obrázok, na ktorom je vonkajšie, podlaha, svah&#10;&#10;Automaticky generovaný popis">
            <a:extLst>
              <a:ext uri="{FF2B5EF4-FFF2-40B4-BE49-F238E27FC236}">
                <a16:creationId xmlns:a16="http://schemas.microsoft.com/office/drawing/2014/main" id="{E2F1AB07-7E20-6A09-4BB8-1962CEC6F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5"/>
          <a:stretch/>
        </p:blipFill>
        <p:spPr>
          <a:xfrm>
            <a:off x="9415" y="-6522"/>
            <a:ext cx="12192000" cy="68645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B9C1E4-9CDB-0545-4712-F672FBDD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0" y="8952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OSLOVENIE</a:t>
            </a:r>
            <a:b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PRÁVNICKÝCH </a:t>
            </a:r>
            <a:b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OSÔB:</a:t>
            </a:r>
          </a:p>
        </p:txBody>
      </p:sp>
      <p:pic>
        <p:nvPicPr>
          <p:cNvPr id="2050" name="Picture 2" descr="Forbes Slovensko | Facebook">
            <a:extLst>
              <a:ext uri="{FF2B5EF4-FFF2-40B4-BE49-F238E27FC236}">
                <a16:creationId xmlns:a16="http://schemas.microsoft.com/office/drawing/2014/main" id="{248629C5-902B-42CC-96BA-27DC84B48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72" y="447039"/>
            <a:ext cx="1665033" cy="21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dex z 2. 11. - 8. 11. | Denník SME">
            <a:extLst>
              <a:ext uri="{FF2B5EF4-FFF2-40B4-BE49-F238E27FC236}">
                <a16:creationId xmlns:a16="http://schemas.microsoft.com/office/drawing/2014/main" id="{FE1A0712-1300-9070-339E-EB17F075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42" y="447039"/>
            <a:ext cx="1686067" cy="22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END-týždenník o ekonomike a podnikaní">
            <a:extLst>
              <a:ext uri="{FF2B5EF4-FFF2-40B4-BE49-F238E27FC236}">
                <a16:creationId xmlns:a16="http://schemas.microsoft.com/office/drawing/2014/main" id="{EB305D73-A069-16FB-E240-2A72350B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946" y="471638"/>
            <a:ext cx="1541538" cy="218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F21A5373-80BB-25E2-63E0-8CEC88CFD738}"/>
              </a:ext>
            </a:extLst>
          </p:cNvPr>
          <p:cNvSpPr txBox="1"/>
          <p:nvPr/>
        </p:nvSpPr>
        <p:spPr>
          <a:xfrm>
            <a:off x="246867" y="3621516"/>
            <a:ext cx="23354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Vybranými </a:t>
            </a:r>
            <a:b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kanálmi a cielením </a:t>
            </a:r>
            <a:b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ich oslovíme so špeciálnou ponukou reklamy za nulový </a:t>
            </a:r>
            <a:r>
              <a:rPr lang="sk-SK" sz="20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budget</a:t>
            </a: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.</a:t>
            </a:r>
          </a:p>
          <a:p>
            <a:pPr algn="r"/>
            <a:endParaRPr lang="sk-SK" sz="2000" dirty="0"/>
          </a:p>
          <a:p>
            <a:pPr algn="r"/>
            <a:r>
              <a:rPr lang="sk-SK" sz="2000" dirty="0"/>
              <a:t>S podmienkou príspevku 2 % z daní.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2BDDD2DC-C491-784E-06D6-E82344B3BBDE}"/>
              </a:ext>
            </a:extLst>
          </p:cNvPr>
          <p:cNvSpPr/>
          <p:nvPr/>
        </p:nvSpPr>
        <p:spPr>
          <a:xfrm>
            <a:off x="5582788" y="657329"/>
            <a:ext cx="1762650" cy="17626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k-SK" sz="1600" b="1" dirty="0"/>
              <a:t>PR článok v digitálnej verzii vhodne orientovaného časopisu.</a:t>
            </a:r>
          </a:p>
        </p:txBody>
      </p:sp>
      <p:pic>
        <p:nvPicPr>
          <p:cNvPr id="30" name="Obrázok 29" descr="Obrázok, na ktorom je text&#10;&#10;Automaticky generovaný popis">
            <a:extLst>
              <a:ext uri="{FF2B5EF4-FFF2-40B4-BE49-F238E27FC236}">
                <a16:creationId xmlns:a16="http://schemas.microsoft.com/office/drawing/2014/main" id="{8EF56667-4267-F124-C4A2-EA0D2977C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718" y="3744204"/>
            <a:ext cx="3113796" cy="3113796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12A9BAF3-7BBE-26C0-97B9-DC8448359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961" y="3789550"/>
            <a:ext cx="3113796" cy="3113796"/>
          </a:xfrm>
          <a:prstGeom prst="rect">
            <a:avLst/>
          </a:prstGeom>
        </p:spPr>
      </p:pic>
      <p:pic>
        <p:nvPicPr>
          <p:cNvPr id="34" name="Obrázok 33" descr="Obrázok, na ktorom je text, vonkajšie&#10;&#10;Automaticky generovaný popis">
            <a:extLst>
              <a:ext uri="{FF2B5EF4-FFF2-40B4-BE49-F238E27FC236}">
                <a16:creationId xmlns:a16="http://schemas.microsoft.com/office/drawing/2014/main" id="{47164B18-BC76-8687-7139-FA6623864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8204" y="3766851"/>
            <a:ext cx="3113796" cy="3113796"/>
          </a:xfrm>
          <a:prstGeom prst="rect">
            <a:avLst/>
          </a:prstGeom>
        </p:spPr>
      </p:pic>
      <p:sp>
        <p:nvSpPr>
          <p:cNvPr id="27" name="Ovál 26">
            <a:extLst>
              <a:ext uri="{FF2B5EF4-FFF2-40B4-BE49-F238E27FC236}">
                <a16:creationId xmlns:a16="http://schemas.microsoft.com/office/drawing/2014/main" id="{81C571D6-806F-2A10-80D8-B5C75D75F992}"/>
              </a:ext>
            </a:extLst>
          </p:cNvPr>
          <p:cNvSpPr/>
          <p:nvPr/>
        </p:nvSpPr>
        <p:spPr>
          <a:xfrm>
            <a:off x="9841439" y="2743730"/>
            <a:ext cx="1665033" cy="15600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k-SK" sz="1400" b="1" dirty="0"/>
              <a:t>PPC bannery a príspevky v META a GOOGLE s úzkym cielením</a:t>
            </a:r>
          </a:p>
        </p:txBody>
      </p:sp>
    </p:spTree>
    <p:extLst>
      <p:ext uri="{BB962C8B-B14F-4D97-AF65-F5344CB8AC3E}">
        <p14:creationId xmlns:p14="http://schemas.microsoft.com/office/powerpoint/2010/main" val="195062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vonkajšie, podlaha, svah&#10;&#10;Automaticky generovaný popis">
            <a:extLst>
              <a:ext uri="{FF2B5EF4-FFF2-40B4-BE49-F238E27FC236}">
                <a16:creationId xmlns:a16="http://schemas.microsoft.com/office/drawing/2014/main" id="{2EAACB82-8B23-C024-B887-2DD8FB435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5"/>
          <a:stretch/>
        </p:blipFill>
        <p:spPr>
          <a:xfrm>
            <a:off x="0" y="-6522"/>
            <a:ext cx="12192000" cy="68645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B9C1E4-9CDB-0545-4712-F672FBDD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21" y="401637"/>
            <a:ext cx="10515600" cy="1325563"/>
          </a:xfrm>
        </p:spPr>
        <p:txBody>
          <a:bodyPr>
            <a:normAutofit/>
          </a:bodyPr>
          <a:lstStyle/>
          <a:p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UNIKÁTNY SPONZORING:</a:t>
            </a:r>
          </a:p>
        </p:txBody>
      </p:sp>
      <p:pic>
        <p:nvPicPr>
          <p:cNvPr id="5" name="Obrázok 4" descr="Obrázok, na ktorom je osoba, obal&#10;&#10;Automaticky generovaný popis">
            <a:extLst>
              <a:ext uri="{FF2B5EF4-FFF2-40B4-BE49-F238E27FC236}">
                <a16:creationId xmlns:a16="http://schemas.microsoft.com/office/drawing/2014/main" id="{4649564D-68AC-1844-231B-6C3058B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32" y="986131"/>
            <a:ext cx="5656048" cy="5805193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5F0195C-9CF3-3489-2134-4613AD636B26}"/>
              </a:ext>
            </a:extLst>
          </p:cNvPr>
          <p:cNvSpPr/>
          <p:nvPr/>
        </p:nvSpPr>
        <p:spPr>
          <a:xfrm>
            <a:off x="9881662" y="4109218"/>
            <a:ext cx="1762650" cy="17626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k-SK" sz="2000" b="1" dirty="0"/>
              <a:t>Na hokejových dresoch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0BED48B-51D9-7476-D0CB-1349A34BA5A7}"/>
              </a:ext>
            </a:extLst>
          </p:cNvPr>
          <p:cNvSpPr txBox="1"/>
          <p:nvPr/>
        </p:nvSpPr>
        <p:spPr>
          <a:xfrm>
            <a:off x="725820" y="1407414"/>
            <a:ext cx="6730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Firmy môžu ukázať svoju značku na hokejových dresoch aj hracej ploche tak, ako pri klasických hokejových majstrovstvách.</a:t>
            </a:r>
          </a:p>
        </p:txBody>
      </p:sp>
      <p:pic>
        <p:nvPicPr>
          <p:cNvPr id="16" name="Obrázok 15" descr="Obrázok, na ktorom je text, znak&#10;&#10;Automaticky generovaný popis">
            <a:extLst>
              <a:ext uri="{FF2B5EF4-FFF2-40B4-BE49-F238E27FC236}">
                <a16:creationId xmlns:a16="http://schemas.microsoft.com/office/drawing/2014/main" id="{728A7AFD-540B-DE59-BBA2-F864E36C4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8" y="2719853"/>
            <a:ext cx="6908800" cy="39624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58AE0F40-E0B3-74E6-026D-4333FCC6296C}"/>
              </a:ext>
            </a:extLst>
          </p:cNvPr>
          <p:cNvSpPr/>
          <p:nvPr/>
        </p:nvSpPr>
        <p:spPr>
          <a:xfrm>
            <a:off x="6080124" y="2675827"/>
            <a:ext cx="1394452" cy="13944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k-SK" sz="2000" b="1" dirty="0"/>
              <a:t>Na hracej ploche</a:t>
            </a:r>
          </a:p>
        </p:txBody>
      </p:sp>
    </p:spTree>
    <p:extLst>
      <p:ext uri="{BB962C8B-B14F-4D97-AF65-F5344CB8AC3E}">
        <p14:creationId xmlns:p14="http://schemas.microsoft.com/office/powerpoint/2010/main" val="156886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vonkajšie, podlaha, svah&#10;&#10;Automaticky generovaný popis">
            <a:extLst>
              <a:ext uri="{FF2B5EF4-FFF2-40B4-BE49-F238E27FC236}">
                <a16:creationId xmlns:a16="http://schemas.microsoft.com/office/drawing/2014/main" id="{2EAACB82-8B23-C024-B887-2DD8FB435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5"/>
          <a:stretch/>
        </p:blipFill>
        <p:spPr>
          <a:xfrm>
            <a:off x="0" y="-6522"/>
            <a:ext cx="12192000" cy="68645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B9C1E4-9CDB-0545-4712-F672FBDD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21" y="401637"/>
            <a:ext cx="10515600" cy="1325563"/>
          </a:xfrm>
        </p:spPr>
        <p:txBody>
          <a:bodyPr>
            <a:normAutofit/>
          </a:bodyPr>
          <a:lstStyle/>
          <a:p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UNIKÁTNY HRÁČI: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0BED48B-51D9-7476-D0CB-1349A34BA5A7}"/>
              </a:ext>
            </a:extLst>
          </p:cNvPr>
          <p:cNvSpPr txBox="1"/>
          <p:nvPr/>
        </p:nvSpPr>
        <p:spPr>
          <a:xfrm>
            <a:off x="725821" y="1407414"/>
            <a:ext cx="8277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Využijeme úpravu módov tak, aby sa hráčom zmenil vzhľad. To sa nebude týkať len špeciálneho sponzoringu na ich dresoch ale aj poukázania na ich znevýhodnenie – zmeníme ich na </a:t>
            </a:r>
            <a:r>
              <a:rPr lang="sk-SK" sz="20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parahokejistov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.</a:t>
            </a:r>
          </a:p>
        </p:txBody>
      </p:sp>
      <p:pic>
        <p:nvPicPr>
          <p:cNvPr id="9" name="Obrázok 8" descr="Obrázok, na ktorom je osoba, vonkajšie, preteky&#10;&#10;Automaticky generovaný popis">
            <a:extLst>
              <a:ext uri="{FF2B5EF4-FFF2-40B4-BE49-F238E27FC236}">
                <a16:creationId xmlns:a16="http://schemas.microsoft.com/office/drawing/2014/main" id="{A23CAEB4-2AFC-6B17-207F-F4969B23B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1"/>
          <a:stretch/>
        </p:blipFill>
        <p:spPr>
          <a:xfrm>
            <a:off x="6521119" y="2215683"/>
            <a:ext cx="5670881" cy="4682479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5F0195C-9CF3-3489-2134-4613AD636B26}"/>
              </a:ext>
            </a:extLst>
          </p:cNvPr>
          <p:cNvSpPr/>
          <p:nvPr/>
        </p:nvSpPr>
        <p:spPr>
          <a:xfrm>
            <a:off x="9954061" y="1090117"/>
            <a:ext cx="1762650" cy="17626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k-SK" sz="1600" b="1" dirty="0"/>
              <a:t>Bežných NHL hráčov zmeníme na </a:t>
            </a:r>
            <a:r>
              <a:rPr lang="sk-SK" sz="1600" b="1" dirty="0" err="1"/>
              <a:t>parahokejistov</a:t>
            </a:r>
            <a:endParaRPr lang="sk-SK" sz="16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7E7971E0-1B6C-CEA8-8F13-C62497D05607}"/>
                  </a:ext>
                </a:extLst>
              </p14:cNvPr>
              <p14:cNvContentPartPr/>
              <p14:nvPr/>
            </p14:nvContentPartPr>
            <p14:xfrm>
              <a:off x="4230520" y="3605086"/>
              <a:ext cx="2111709" cy="849285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id="{7E7971E0-1B6C-CEA8-8F13-C62497D056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1520" y="3596442"/>
                <a:ext cx="2129349" cy="866933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Obrázok 18" descr="Obrázok, na ktorom je osoba, hráč, vonkajšie&#10;&#10;Automaticky generovaný popis">
            <a:extLst>
              <a:ext uri="{FF2B5EF4-FFF2-40B4-BE49-F238E27FC236}">
                <a16:creationId xmlns:a16="http://schemas.microsoft.com/office/drawing/2014/main" id="{75F3B1B6-5F79-632B-4DE1-D6704D2F8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938"/>
          <a:stretch/>
        </p:blipFill>
        <p:spPr>
          <a:xfrm>
            <a:off x="-402982" y="2368746"/>
            <a:ext cx="5834063" cy="43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0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vonkajšie, podlaha, svah&#10;&#10;Automaticky generovaný popis">
            <a:extLst>
              <a:ext uri="{FF2B5EF4-FFF2-40B4-BE49-F238E27FC236}">
                <a16:creationId xmlns:a16="http://schemas.microsoft.com/office/drawing/2014/main" id="{2EAACB82-8B23-C024-B887-2DD8FB435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5"/>
          <a:stretch/>
        </p:blipFill>
        <p:spPr>
          <a:xfrm>
            <a:off x="0" y="-6522"/>
            <a:ext cx="12192000" cy="68645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B9C1E4-9CDB-0545-4712-F672FBDD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21" y="401637"/>
            <a:ext cx="10515600" cy="1325563"/>
          </a:xfrm>
        </p:spPr>
        <p:txBody>
          <a:bodyPr>
            <a:normAutofit/>
          </a:bodyPr>
          <a:lstStyle/>
          <a:p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VYUŽIJEME </a:t>
            </a:r>
            <a:b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ZNÁME MENÁ: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0BED48B-51D9-7476-D0CB-1349A34BA5A7}"/>
              </a:ext>
            </a:extLst>
          </p:cNvPr>
          <p:cNvSpPr txBox="1"/>
          <p:nvPr/>
        </p:nvSpPr>
        <p:spPr>
          <a:xfrm>
            <a:off x="725822" y="1939042"/>
            <a:ext cx="43671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Na zatraktívnenie </a:t>
            </a:r>
            <a:r>
              <a:rPr lang="sk-SK" sz="20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live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 streamu využijeme známe slovenské osobnosti z hokejové sveta a </a:t>
            </a:r>
            <a:b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20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e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-športu.</a:t>
            </a:r>
          </a:p>
          <a:p>
            <a:endParaRPr lang="sk-SK" sz="2000" dirty="0"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r>
              <a:rPr lang="sk-SK" sz="20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Youtuber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 a </a:t>
            </a:r>
            <a:r>
              <a:rPr lang="sk-SK" sz="20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gamer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 </a:t>
            </a:r>
            <a:r>
              <a:rPr lang="sk-SK" sz="20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Ducklock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 si na </a:t>
            </a:r>
            <a:r>
              <a:rPr lang="sk-SK" sz="20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Twitchi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 zmeria sily s hokejovou legendou </a:t>
            </a: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Zdenom </a:t>
            </a:r>
            <a:r>
              <a:rPr lang="sk-SK" sz="20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Chárom</a:t>
            </a:r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.</a:t>
            </a:r>
          </a:p>
          <a:p>
            <a:endParaRPr lang="sk-SK" sz="2000" dirty="0"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Moderovať zápas bude mediálne známa hokejová dvojica </a:t>
            </a: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Marián „</a:t>
            </a:r>
            <a:r>
              <a:rPr lang="sk-SK" sz="20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Brambor</a:t>
            </a: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“ </a:t>
            </a:r>
            <a:r>
              <a:rPr lang="sk-SK" sz="20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Gáborík</a:t>
            </a: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 a Boris </a:t>
            </a:r>
            <a:r>
              <a:rPr lang="sk-SK" sz="20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Valábik</a:t>
            </a:r>
            <a:r>
              <a:rPr lang="sk-SK" sz="20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.</a:t>
            </a:r>
          </a:p>
        </p:txBody>
      </p:sp>
      <p:pic>
        <p:nvPicPr>
          <p:cNvPr id="8" name="Obrázok 7" descr="Obrázok, na ktorom je text, vnútri, snímka obrazovky&#10;&#10;Automaticky generovaný popis">
            <a:extLst>
              <a:ext uri="{FF2B5EF4-FFF2-40B4-BE49-F238E27FC236}">
                <a16:creationId xmlns:a16="http://schemas.microsoft.com/office/drawing/2014/main" id="{6C0C80BE-9749-E58A-F614-BFFB630F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423" y="729469"/>
            <a:ext cx="7772400" cy="43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vonkajšie, podlaha, svah&#10;&#10;Automaticky generovaný popis">
            <a:extLst>
              <a:ext uri="{FF2B5EF4-FFF2-40B4-BE49-F238E27FC236}">
                <a16:creationId xmlns:a16="http://schemas.microsoft.com/office/drawing/2014/main" id="{2EAACB82-8B23-C024-B887-2DD8FB435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5"/>
          <a:stretch/>
        </p:blipFill>
        <p:spPr>
          <a:xfrm>
            <a:off x="-1" y="0"/>
            <a:ext cx="12192000" cy="68645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B9C1E4-9CDB-0545-4712-F672FBDD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22" y="778301"/>
            <a:ext cx="10515600" cy="1325563"/>
          </a:xfrm>
        </p:spPr>
        <p:txBody>
          <a:bodyPr>
            <a:normAutofit/>
          </a:bodyPr>
          <a:lstStyle/>
          <a:p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DIGITÁLNY </a:t>
            </a:r>
            <a:b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sk-SK" b="1" i="1" dirty="0">
                <a:latin typeface="Fira Sans" panose="020B0503050000020004" pitchFamily="34" charset="0"/>
                <a:ea typeface="Fira Sans" panose="020B0503050000020004" pitchFamily="34" charset="0"/>
              </a:rPr>
              <a:t>PRESAH: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0BED48B-51D9-7476-D0CB-1349A34BA5A7}"/>
              </a:ext>
            </a:extLst>
          </p:cNvPr>
          <p:cNvSpPr txBox="1"/>
          <p:nvPr/>
        </p:nvSpPr>
        <p:spPr>
          <a:xfrm>
            <a:off x="764422" y="2260508"/>
            <a:ext cx="436717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sk-SK" sz="1800" u="none" strike="noStrike" dirty="0">
                <a:solidFill>
                  <a:srgbClr val="000000"/>
                </a:solidFill>
                <a:effectLst/>
                <a:latin typeface="Fira Sans Medium" panose="020B0503050000020004" pitchFamily="34" charset="0"/>
                <a:ea typeface="Fira Sans Medium" panose="020B0503050000020004" pitchFamily="34" charset="0"/>
              </a:rPr>
              <a:t>Tieto osobnosti oslovíme, aby pro </a:t>
            </a:r>
            <a:r>
              <a:rPr lang="sk-SK" sz="1800" u="none" strike="noStrike" dirty="0" err="1">
                <a:solidFill>
                  <a:srgbClr val="000000"/>
                </a:solidFill>
                <a:effectLst/>
                <a:latin typeface="Fira Sans Medium" panose="020B0503050000020004" pitchFamily="34" charset="0"/>
                <a:ea typeface="Fira Sans Medium" panose="020B0503050000020004" pitchFamily="34" charset="0"/>
              </a:rPr>
              <a:t>bono</a:t>
            </a:r>
            <a:r>
              <a:rPr lang="sk-SK" sz="1800" u="none" strike="noStrike" dirty="0">
                <a:solidFill>
                  <a:srgbClr val="000000"/>
                </a:solidFill>
                <a:effectLst/>
                <a:latin typeface="Fira Sans Medium" panose="020B0503050000020004" pitchFamily="34" charset="0"/>
                <a:ea typeface="Fira Sans Medium" panose="020B0503050000020004" pitchFamily="34" charset="0"/>
              </a:rPr>
              <a:t> </a:t>
            </a:r>
            <a:r>
              <a:rPr lang="sk-SK" sz="1800" u="none" strike="noStrike" dirty="0" err="1">
                <a:solidFill>
                  <a:srgbClr val="000000"/>
                </a:solidFill>
                <a:effectLst/>
                <a:latin typeface="Fira Sans Medium" panose="020B0503050000020004" pitchFamily="34" charset="0"/>
                <a:ea typeface="Fira Sans Medium" panose="020B0503050000020004" pitchFamily="34" charset="0"/>
              </a:rPr>
              <a:t>odpromovali</a:t>
            </a:r>
            <a:r>
              <a:rPr lang="sk-SK" sz="1800" u="none" strike="noStrike" dirty="0">
                <a:solidFill>
                  <a:srgbClr val="000000"/>
                </a:solidFill>
                <a:effectLst/>
                <a:latin typeface="Fira Sans Medium" panose="020B0503050000020004" pitchFamily="34" charset="0"/>
                <a:ea typeface="Fira Sans Medium" panose="020B0503050000020004" pitchFamily="34" charset="0"/>
              </a:rPr>
              <a:t> HISTORICKY PRVÝ PARAHOKEJOVÝ ONLINE ZÁPAS aj na svojich sociálnych kanáloch, čím </a:t>
            </a:r>
            <a:r>
              <a:rPr lang="sk-SK" sz="1800" u="none" strike="noStrike" dirty="0">
                <a:solidFill>
                  <a:srgbClr val="980000"/>
                </a:solidFill>
                <a:effectLst/>
                <a:latin typeface="Fira Sans Medium" panose="020B0503050000020004" pitchFamily="34" charset="0"/>
                <a:ea typeface="Fira Sans Medium" panose="020B0503050000020004" pitchFamily="34" charset="0"/>
              </a:rPr>
              <a:t>zo zápasu urobíme relevantný a atraktívny mediálny priestor na sponzoring:</a:t>
            </a:r>
            <a:endParaRPr lang="sk-SK" sz="2000" dirty="0">
              <a:effectLst/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br>
              <a:rPr lang="sk-SK" sz="2000" dirty="0"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endParaRPr lang="sk-SK" sz="2000" dirty="0"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5F197602-FADF-F66C-9141-5DC305BC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75" t="5775" r="5150" b="65553"/>
          <a:stretch/>
        </p:blipFill>
        <p:spPr>
          <a:xfrm>
            <a:off x="6697466" y="804932"/>
            <a:ext cx="1295293" cy="1266146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920F5C2B-C25C-6F4B-6530-DC455C509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6" t="5775" r="58729" b="65553"/>
          <a:stretch/>
        </p:blipFill>
        <p:spPr>
          <a:xfrm>
            <a:off x="5200616" y="804932"/>
            <a:ext cx="1295293" cy="1266146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25BBF6DA-9071-BD93-9BDA-6BDACBA63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12" t="35519" r="41083" b="35809"/>
          <a:stretch/>
        </p:blipFill>
        <p:spPr>
          <a:xfrm>
            <a:off x="8186127" y="827179"/>
            <a:ext cx="1297453" cy="1266145"/>
          </a:xfrm>
          <a:prstGeom prst="rect">
            <a:avLst/>
          </a:prstGeom>
        </p:spPr>
      </p:pic>
      <p:pic>
        <p:nvPicPr>
          <p:cNvPr id="15" name="Obrázok 14" descr="Obrázok, na ktorom je osoba, muž, košeľa&#10;&#10;Automaticky generovaný popis">
            <a:extLst>
              <a:ext uri="{FF2B5EF4-FFF2-40B4-BE49-F238E27FC236}">
                <a16:creationId xmlns:a16="http://schemas.microsoft.com/office/drawing/2014/main" id="{BA3B4A77-1E36-7EAB-C44D-06DE7438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0567" y="3708150"/>
            <a:ext cx="4724775" cy="3149849"/>
          </a:xfrm>
          <a:prstGeom prst="rect">
            <a:avLst/>
          </a:prstGeom>
        </p:spPr>
      </p:pic>
      <p:pic>
        <p:nvPicPr>
          <p:cNvPr id="17" name="Obrázok 16" descr="Obrázok, na ktorom je osoba, muž&#10;&#10;Automaticky generovaný popis">
            <a:extLst>
              <a:ext uri="{FF2B5EF4-FFF2-40B4-BE49-F238E27FC236}">
                <a16:creationId xmlns:a16="http://schemas.microsoft.com/office/drawing/2014/main" id="{68A51142-6A85-18A2-BC35-3C48BEAF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979" y="3856742"/>
            <a:ext cx="5327233" cy="3001258"/>
          </a:xfrm>
          <a:prstGeom prst="rect">
            <a:avLst/>
          </a:prstGeom>
        </p:spPr>
      </p:pic>
      <p:pic>
        <p:nvPicPr>
          <p:cNvPr id="19" name="Obrázok 18" descr="Obrázok, na ktorom je osoba&#10;&#10;Automaticky generovaný popis">
            <a:extLst>
              <a:ext uri="{FF2B5EF4-FFF2-40B4-BE49-F238E27FC236}">
                <a16:creationId xmlns:a16="http://schemas.microsoft.com/office/drawing/2014/main" id="{B62E6FC3-85F9-62F8-22FA-F98383EE5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224" y="3708150"/>
            <a:ext cx="4724775" cy="3149850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BBF1AC60-5214-E81A-B112-72F06630B223}"/>
              </a:ext>
            </a:extLst>
          </p:cNvPr>
          <p:cNvSpPr txBox="1"/>
          <p:nvPr/>
        </p:nvSpPr>
        <p:spPr>
          <a:xfrm>
            <a:off x="2158742" y="4615551"/>
            <a:ext cx="13083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Ducklock</a:t>
            </a:r>
            <a: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: </a:t>
            </a:r>
            <a:b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400" dirty="0" err="1">
                <a:latin typeface="Fira Sans Medium" panose="020B0503050000020004" pitchFamily="34" charset="0"/>
                <a:ea typeface="Fira Sans Medium" panose="020B0503050000020004" pitchFamily="34" charset="0"/>
              </a:rPr>
              <a:t>Youtube</a:t>
            </a:r>
            <a:r>
              <a:rPr lang="sk-SK" sz="14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 769K</a:t>
            </a:r>
            <a:br>
              <a:rPr lang="sk-SK" sz="1400" dirty="0"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4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TikTok 246K</a:t>
            </a:r>
            <a:endParaRPr lang="sk-SK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ADCFB70-579A-EF19-FE27-ED4CBB638272}"/>
              </a:ext>
            </a:extLst>
          </p:cNvPr>
          <p:cNvSpPr txBox="1"/>
          <p:nvPr/>
        </p:nvSpPr>
        <p:spPr>
          <a:xfrm>
            <a:off x="5711563" y="4210562"/>
            <a:ext cx="16241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Zdeno </a:t>
            </a:r>
            <a:r>
              <a:rPr lang="sk-SK" sz="18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Chára</a:t>
            </a:r>
            <a: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: </a:t>
            </a:r>
            <a:b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4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Instagram 269K</a:t>
            </a:r>
          </a:p>
          <a:p>
            <a:endParaRPr lang="sk-SK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BEC2BED4-D6EF-87FA-CE20-41F5C2515003}"/>
              </a:ext>
            </a:extLst>
          </p:cNvPr>
          <p:cNvSpPr txBox="1"/>
          <p:nvPr/>
        </p:nvSpPr>
        <p:spPr>
          <a:xfrm>
            <a:off x="7335726" y="3178622"/>
            <a:ext cx="14991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Boris:</a:t>
            </a:r>
            <a:b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4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Instagram 66,5K</a:t>
            </a:r>
          </a:p>
          <a:p>
            <a:pPr algn="r"/>
            <a:endParaRPr lang="sk-SK" dirty="0"/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2EE7B1BF-9A5F-1DBB-3416-E0C8369FDBFA}"/>
              </a:ext>
            </a:extLst>
          </p:cNvPr>
          <p:cNvSpPr txBox="1"/>
          <p:nvPr/>
        </p:nvSpPr>
        <p:spPr>
          <a:xfrm>
            <a:off x="10673011" y="3458618"/>
            <a:ext cx="14991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Brambor</a:t>
            </a:r>
            <a: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:</a:t>
            </a:r>
            <a:br>
              <a:rPr lang="sk-SK" sz="18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4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Instagram 66,5K</a:t>
            </a:r>
          </a:p>
          <a:p>
            <a:endParaRPr lang="sk-SK" dirty="0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A92DFED7-D42F-6F50-0A9A-2D77831030A1}"/>
              </a:ext>
            </a:extLst>
          </p:cNvPr>
          <p:cNvSpPr txBox="1"/>
          <p:nvPr/>
        </p:nvSpPr>
        <p:spPr>
          <a:xfrm>
            <a:off x="9279949" y="3785195"/>
            <a:ext cx="1452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Boris</a:t>
            </a:r>
            <a:br>
              <a:rPr lang="sk-SK" sz="16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6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&amp;</a:t>
            </a:r>
            <a:br>
              <a:rPr lang="sk-SK" sz="16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600" dirty="0" err="1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Brambor</a:t>
            </a:r>
            <a:r>
              <a:rPr lang="sk-SK" sz="16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:</a:t>
            </a:r>
            <a:br>
              <a:rPr lang="sk-SK" sz="1600" dirty="0">
                <a:solidFill>
                  <a:srgbClr val="C00000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2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1 z najznámejších </a:t>
            </a:r>
            <a:br>
              <a:rPr lang="sk-SK" sz="1200" dirty="0"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sk-SK" sz="1200" dirty="0">
                <a:latin typeface="Fira Sans Medium" panose="020B0503050000020004" pitchFamily="34" charset="0"/>
                <a:ea typeface="Fira Sans Medium" panose="020B0503050000020004" pitchFamily="34" charset="0"/>
              </a:rPr>
              <a:t>Spotify podcastov</a:t>
            </a:r>
          </a:p>
          <a:p>
            <a:endParaRPr lang="sk-SK" sz="1600" dirty="0"/>
          </a:p>
        </p:txBody>
      </p:sp>
      <p:pic>
        <p:nvPicPr>
          <p:cNvPr id="26" name="Obrázok 25" descr="Obrázok, na ktorom je text&#10;&#10;Automaticky generovaný popis">
            <a:extLst>
              <a:ext uri="{FF2B5EF4-FFF2-40B4-BE49-F238E27FC236}">
                <a16:creationId xmlns:a16="http://schemas.microsoft.com/office/drawing/2014/main" id="{E5CB7120-0792-0099-4C6D-713C9E683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33" t="7587" r="40528" b="65608"/>
          <a:stretch/>
        </p:blipFill>
        <p:spPr>
          <a:xfrm>
            <a:off x="9672509" y="906034"/>
            <a:ext cx="1297453" cy="11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614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400</Words>
  <Application>Microsoft Macintosh PowerPoint</Application>
  <PresentationFormat>Širokouhlá</PresentationFormat>
  <Paragraphs>42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Fira Sans</vt:lpstr>
      <vt:lpstr>Fira Sans ExtraBold</vt:lpstr>
      <vt:lpstr>Fira Sans Medium</vt:lpstr>
      <vt:lpstr>Fira Sans Ultra</vt:lpstr>
      <vt:lpstr>Motív balíka Office</vt:lpstr>
      <vt:lpstr>Prezentácia programu PowerPoint</vt:lpstr>
      <vt:lpstr>Prezentácia programu PowerPoint</vt:lpstr>
      <vt:lpstr>IDEA:</vt:lpstr>
      <vt:lpstr>EXEKÚCIA:</vt:lpstr>
      <vt:lpstr>OSLOVENIE PRÁVNICKÝCH  OSÔB:</vt:lpstr>
      <vt:lpstr>UNIKÁTNY SPONZORING:</vt:lpstr>
      <vt:lpstr>UNIKÁTNY HRÁČI:</vt:lpstr>
      <vt:lpstr>VYUŽIJEME  ZNÁME MENÁ:</vt:lpstr>
      <vt:lpstr>DIGITÁLNY  PRESAH: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EXEKÚCIA:</dc:title>
  <dc:creator>Mária Tisoňová (triad.sk)</dc:creator>
  <cp:lastModifiedBy>Mária Tisoňová (triad.sk)</cp:lastModifiedBy>
  <cp:revision>4</cp:revision>
  <dcterms:created xsi:type="dcterms:W3CDTF">2023-03-02T18:43:25Z</dcterms:created>
  <dcterms:modified xsi:type="dcterms:W3CDTF">2023-03-03T07:32:32Z</dcterms:modified>
</cp:coreProperties>
</file>