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ira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A4A3A4"/>
          </p15:clr>
        </p15:guide>
        <p15:guide id="2" pos="2835">
          <p15:clr>
            <a:srgbClr val="A4A3A4"/>
          </p15:clr>
        </p15:guide>
        <p15:guide id="3" pos="1727">
          <p15:clr>
            <a:srgbClr val="9AA0A6"/>
          </p15:clr>
        </p15:guide>
        <p15:guide id="4" pos="403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2835"/>
        <p:guide pos="1727"/>
        <p:guide pos="40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64e0e9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64e0e9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364e0e97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364e0e97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364e0e97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364e0e97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364e0e97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364e0e97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364e0e97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364e0e97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364e0e97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364e0e97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364e0e97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364e0e97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hyperlink" Target="https://mareena.sk/daruj?fbclid=IwAR2XqxzO_DSOm02pG_FdZ7UgkrrbBx_VVYxOxbIqenDovxihiMFF2rDA7f0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9" Type="http://schemas.openxmlformats.org/officeDocument/2006/relationships/hyperlink" Target="https://mareena.sk/daruj?fbclid=IwAR2XqxzO_DSOm02pG_FdZ7UgkrrbBx_VVYxOxbIqenDovxihiMFF2rDA7f0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1.png"/><Relationship Id="rId8" Type="http://schemas.openxmlformats.org/officeDocument/2006/relationships/hyperlink" Target="https://mareena.sk/daruj?fbclid=IwAR2XqxzO_DSOm02pG_FdZ7UgkrrbBx_VVYxOxbIqenDovxihiMFF2rDA7f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Tu som…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Fira Sans"/>
                <a:ea typeface="Fira Sans"/>
                <a:cs typeface="Fira Sans"/>
                <a:sym typeface="Fira Sans"/>
              </a:rPr>
              <a:t>Veronika Jančová &amp; Svetlana Zacharová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002" y="1863472"/>
            <a:ext cx="673475" cy="8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59000" y="36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What is the problem?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489700" y="942075"/>
            <a:ext cx="4164600" cy="14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/>
              <a:t>Ľudia majú pri darcovstve veľa otáznikov ohľadom toho, čo sa s ich peniazmi reálne stane. A preto ich nedarujú.</a:t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42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What are we going to do about it?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609400" y="3067625"/>
            <a:ext cx="3925200" cy="18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>
                <a:latin typeface="Fira Sans"/>
                <a:ea typeface="Fira Sans"/>
                <a:cs typeface="Fira Sans"/>
                <a:sym typeface="Fira Sans"/>
              </a:rPr>
              <a:t>Pomocou kampane #TuSom môžeme však túto obavu vyvrátiť. Kedykoľvek im presne ukážeme, čo sa z ich peniazmi deje a komu pomáhajú.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377" y="247547"/>
            <a:ext cx="673475" cy="8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How are we going to do it?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905750" y="1199750"/>
            <a:ext cx="533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>
                <a:latin typeface="Fira Sans"/>
                <a:ea typeface="Fira Sans"/>
                <a:cs typeface="Fira Sans"/>
                <a:sym typeface="Fira Sans"/>
              </a:rPr>
              <a:t>Hlavným prvkom kampane bude interaktívna Google Maps mapa. Tá bude obsahovať označenia konkrétnych miest, kde peniaze pomohli, spolu s fotkami a popisom toho, čo sa na danom mieste dialo. Naviažeme tak mierne na predchádzajúcu kampaň - darcovia sa totiž budú môcť poprechádzať po ich “známom meste” a zistiť, čo v ňom vďaka ich podpore robia ľudia, pre ktorých je toto mesto cudzie. Tým im jednotliví cudzinci ukážu “Tu (vďaka tebe) som…”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377" y="247547"/>
            <a:ext cx="673475" cy="8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6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How are we going to talk about it?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651225" y="1630650"/>
            <a:ext cx="5841600" cy="18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Fira Sans"/>
                <a:ea typeface="Fira Sans"/>
                <a:cs typeface="Fira Sans"/>
                <a:sym typeface="Fira Sans"/>
              </a:rPr>
              <a:t>Vo vizuáloch sa stále budeme držať hesla Tu som, ale tentokrát ho otočíme na samotného darcu. Musíme tu totiž byť navzájom pre seba, inak to fungovať nebude.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sk">
                <a:latin typeface="Fira Sans"/>
                <a:ea typeface="Fira Sans"/>
                <a:cs typeface="Fira Sans"/>
                <a:sym typeface="Fira Sans"/>
              </a:rPr>
              <a:t> Zdôrazňujeme zároveň aj fakt, že si každý bude môcť kdekoľvek a kedykoľvek pozrieť, čo sa z jeho peniazmi stalo. Prispieť môže rovnako odkiaľkoľvek a to </a:t>
            </a:r>
            <a:r>
              <a:rPr lang="sk">
                <a:latin typeface="Fira Sans"/>
                <a:ea typeface="Fira Sans"/>
                <a:cs typeface="Fira Sans"/>
                <a:sym typeface="Fira Sans"/>
              </a:rPr>
              <a:t>pár </a:t>
            </a:r>
            <a:r>
              <a:rPr lang="sk">
                <a:latin typeface="Fira Sans"/>
                <a:ea typeface="Fira Sans"/>
                <a:cs typeface="Fira Sans"/>
                <a:sym typeface="Fira Sans"/>
              </a:rPr>
              <a:t>jednoduchými klikmi.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377" y="247547"/>
            <a:ext cx="673475" cy="8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343969" y="1188045"/>
            <a:ext cx="2581500" cy="3470700"/>
          </a:xfrm>
          <a:prstGeom prst="roundRect">
            <a:avLst>
              <a:gd fmla="val 3555" name="adj"/>
            </a:avLst>
          </a:prstGeom>
          <a:solidFill>
            <a:srgbClr val="FFFFFF"/>
          </a:solidFill>
          <a:ln>
            <a:noFill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What visuals are we going to use?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2436592" y="4346140"/>
            <a:ext cx="114900" cy="103800"/>
          </a:xfrm>
          <a:prstGeom prst="bentArrow">
            <a:avLst>
              <a:gd fmla="val 25000" name="adj1"/>
              <a:gd fmla="val 25000" name="adj2"/>
              <a:gd fmla="val 25000" name="adj3"/>
              <a:gd fmla="val 85694" name="adj4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87" name="Google Shape;87;p17"/>
          <p:cNvSpPr/>
          <p:nvPr/>
        </p:nvSpPr>
        <p:spPr>
          <a:xfrm>
            <a:off x="445458" y="1275653"/>
            <a:ext cx="195300" cy="1953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D1D1D3"/>
              </a:solidFill>
            </a:endParaRPr>
          </a:p>
        </p:txBody>
      </p:sp>
      <p:cxnSp>
        <p:nvCxnSpPr>
          <p:cNvPr id="88" name="Google Shape;88;p17"/>
          <p:cNvCxnSpPr/>
          <p:nvPr/>
        </p:nvCxnSpPr>
        <p:spPr>
          <a:xfrm>
            <a:off x="736275" y="1335442"/>
            <a:ext cx="486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7"/>
          <p:cNvCxnSpPr/>
          <p:nvPr/>
        </p:nvCxnSpPr>
        <p:spPr>
          <a:xfrm>
            <a:off x="736275" y="1403166"/>
            <a:ext cx="6534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/>
          <p:nvPr/>
        </p:nvSpPr>
        <p:spPr>
          <a:xfrm>
            <a:off x="2765408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95304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625201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61" y="4340548"/>
            <a:ext cx="114991" cy="1149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1577286" y="4349742"/>
            <a:ext cx="114900" cy="96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95" name="Google Shape;95;p17"/>
          <p:cNvSpPr/>
          <p:nvPr/>
        </p:nvSpPr>
        <p:spPr>
          <a:xfrm>
            <a:off x="3281244" y="1188045"/>
            <a:ext cx="2581500" cy="3470700"/>
          </a:xfrm>
          <a:prstGeom prst="roundRect">
            <a:avLst>
              <a:gd fmla="val 3555" name="adj"/>
            </a:avLst>
          </a:prstGeom>
          <a:solidFill>
            <a:srgbClr val="FFFFFF"/>
          </a:solidFill>
          <a:ln>
            <a:noFill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5373867" y="4346140"/>
            <a:ext cx="114900" cy="103800"/>
          </a:xfrm>
          <a:prstGeom prst="bentArrow">
            <a:avLst>
              <a:gd fmla="val 25000" name="adj1"/>
              <a:gd fmla="val 25000" name="adj2"/>
              <a:gd fmla="val 25000" name="adj3"/>
              <a:gd fmla="val 85694" name="adj4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97" name="Google Shape;97;p17"/>
          <p:cNvSpPr/>
          <p:nvPr/>
        </p:nvSpPr>
        <p:spPr>
          <a:xfrm>
            <a:off x="3382733" y="1275653"/>
            <a:ext cx="195300" cy="1953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D1D1D3"/>
              </a:solidFill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3673550" y="1335442"/>
            <a:ext cx="486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7"/>
          <p:cNvCxnSpPr/>
          <p:nvPr/>
        </p:nvCxnSpPr>
        <p:spPr>
          <a:xfrm>
            <a:off x="3673550" y="1403166"/>
            <a:ext cx="6534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7"/>
          <p:cNvSpPr/>
          <p:nvPr/>
        </p:nvSpPr>
        <p:spPr>
          <a:xfrm>
            <a:off x="5702683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5632579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5562476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136" y="4340548"/>
            <a:ext cx="114991" cy="11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4514561" y="4349742"/>
            <a:ext cx="114900" cy="96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05" name="Google Shape;105;p17"/>
          <p:cNvSpPr/>
          <p:nvPr/>
        </p:nvSpPr>
        <p:spPr>
          <a:xfrm>
            <a:off x="6218519" y="1188045"/>
            <a:ext cx="2581500" cy="3470700"/>
          </a:xfrm>
          <a:prstGeom prst="roundRect">
            <a:avLst>
              <a:gd fmla="val 3555" name="adj"/>
            </a:avLst>
          </a:prstGeom>
          <a:solidFill>
            <a:srgbClr val="FFFFFF"/>
          </a:solidFill>
          <a:ln>
            <a:noFill/>
          </a:ln>
          <a:effectLst>
            <a:outerShdw blurRad="485775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8311142" y="4346140"/>
            <a:ext cx="114900" cy="103800"/>
          </a:xfrm>
          <a:prstGeom prst="bentArrow">
            <a:avLst>
              <a:gd fmla="val 25000" name="adj1"/>
              <a:gd fmla="val 25000" name="adj2"/>
              <a:gd fmla="val 25000" name="adj3"/>
              <a:gd fmla="val 85694" name="adj4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07" name="Google Shape;107;p17"/>
          <p:cNvSpPr/>
          <p:nvPr/>
        </p:nvSpPr>
        <p:spPr>
          <a:xfrm>
            <a:off x="6320008" y="1275653"/>
            <a:ext cx="195300" cy="1953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D1D1D3"/>
              </a:solidFill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6610825" y="1335442"/>
            <a:ext cx="486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6610825" y="1403166"/>
            <a:ext cx="6534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7"/>
          <p:cNvSpPr/>
          <p:nvPr/>
        </p:nvSpPr>
        <p:spPr>
          <a:xfrm>
            <a:off x="8639958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8569854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8499751" y="1330413"/>
            <a:ext cx="39000" cy="39000"/>
          </a:xfrm>
          <a:prstGeom prst="ellipse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411" y="4340548"/>
            <a:ext cx="114991" cy="11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7451836" y="4349742"/>
            <a:ext cx="114900" cy="96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3900" y="2426507"/>
            <a:ext cx="1376201" cy="172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 b="0" l="9" r="9" t="0"/>
          <a:stretch/>
        </p:blipFill>
        <p:spPr>
          <a:xfrm>
            <a:off x="6821163" y="2426373"/>
            <a:ext cx="1376100" cy="17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6614" y="2426485"/>
            <a:ext cx="1376220" cy="17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0377" y="247547"/>
            <a:ext cx="673475" cy="8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6359375" y="1533013"/>
            <a:ext cx="229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7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Neviete, kam smerujú peniaze z vašej podpory? 🤔 Napríklad na 48.13973495520909, 17.109503863591765. Tam si aj vďaka vašej podpore mohla nájsť Maryam svoju komunitu. ❤️ Staňte sa pravidelným darcom a sledujte na mape, kde všade vaše peniaze pomáhajú. </a:t>
            </a:r>
            <a:r>
              <a:rPr lang="sk" sz="700" u="sng">
                <a:solidFill>
                  <a:srgbClr val="6D9EEB"/>
                </a:solidFill>
                <a:latin typeface="Fira Sans"/>
                <a:ea typeface="Fira Sans"/>
                <a:cs typeface="Fira Sans"/>
                <a:sym typeface="Fira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https://mareena.sk/daruj</a:t>
            </a:r>
            <a:endParaRPr sz="700" u="sng">
              <a:solidFill>
                <a:srgbClr val="6D9E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84825" y="1533050"/>
            <a:ext cx="229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7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Pridajte sa do Klubu M a podporte začleňovanie cudzincov na Slovensku. 🌏 Že neviete, kam vaša podpora smeruje? Napríklad na to, aby sme Ahmedovi pomohli s úradnými vybavovačkami. Podporte nás odkiaľkoľvek a sledujte našu mapu pomoci. ❤️ </a:t>
            </a:r>
            <a:r>
              <a:rPr lang="sk" sz="700" u="sng">
                <a:solidFill>
                  <a:srgbClr val="6D9EEB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sk" sz="700" u="sng">
                <a:solidFill>
                  <a:srgbClr val="6D9EEB"/>
                </a:solidFill>
                <a:latin typeface="Fira Sans"/>
                <a:ea typeface="Fira Sans"/>
                <a:cs typeface="Fira Sans"/>
                <a:sym typeface="Fira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https://mareena.sk/daruj</a:t>
            </a:r>
            <a:endParaRPr sz="700" u="sng">
              <a:solidFill>
                <a:srgbClr val="6D9E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422100" y="1470888"/>
            <a:ext cx="2299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7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Poznáte vaše mesto dokonale?</a:t>
            </a:r>
            <a:r>
              <a:rPr lang="sk" sz="7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❤️ Skúste sa naň pozrieť inak. Podporte naše aktivity členstvom v Klube M a poprechádzajte sa po mape mesta plného pomoci. Tu ste pomohli Oksane so slovenčinou. Tu zas Oscarovi s občianskym. Naša mapa vám ukáže presne, kam vaše peniaze šli. Zistite viac na 👉 </a:t>
            </a:r>
            <a:r>
              <a:rPr lang="sk" sz="700" u="sng">
                <a:solidFill>
                  <a:srgbClr val="6D9EEB"/>
                </a:solidFill>
                <a:latin typeface="Fira Sans"/>
                <a:ea typeface="Fira Sans"/>
                <a:cs typeface="Fira Sans"/>
                <a:sym typeface="Fira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https://mareena.sk/daruj</a:t>
            </a:r>
            <a:endParaRPr sz="700" u="sng">
              <a:solidFill>
                <a:srgbClr val="6D9EE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Who is going to help us?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500">
                <a:latin typeface="Fira Sans"/>
                <a:ea typeface="Fira Sans"/>
                <a:cs typeface="Fira Sans"/>
                <a:sym typeface="Fira Sans"/>
              </a:rPr>
              <a:t>Na pomoc pri komunikácií využijeme influencerov žijúcich v mestách, kde má Mareena svoje komunity. Influencerom zadáme jednoduchú úlohu - ukázať nám svoje mesto a spomienky s ním spojené. “Tu som dostala prvú pusu. Tu som stretla svojho manžela. Tu som šla prvýkrát za školu.” Influenceri nám však aj ukážu, kde všade v ich meste pomohli dary pre Mareenu. “Tu som pomohla Ahmedovi ísť prvýkrát na úrad.” Nasleduje výzva na pomoc a predstavenie výnimočnosti konceptu mapy Tu som…</a:t>
            </a:r>
            <a:endParaRPr sz="15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3273" l="4771" r="2934" t="2662"/>
          <a:stretch/>
        </p:blipFill>
        <p:spPr>
          <a:xfrm>
            <a:off x="3903300" y="3189450"/>
            <a:ext cx="1337400" cy="135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377" y="247547"/>
            <a:ext cx="673475" cy="8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2953" l="4772" r="2917" t="2972"/>
          <a:stretch/>
        </p:blipFill>
        <p:spPr>
          <a:xfrm>
            <a:off x="6708411" y="3213779"/>
            <a:ext cx="1337400" cy="135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 b="3064" l="3267" r="2294" t="2942"/>
          <a:stretch/>
        </p:blipFill>
        <p:spPr>
          <a:xfrm>
            <a:off x="1066400" y="3189450"/>
            <a:ext cx="1369200" cy="135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type="title"/>
          </p:nvPr>
        </p:nvSpPr>
        <p:spPr>
          <a:xfrm>
            <a:off x="1223000" y="2815350"/>
            <a:ext cx="10878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65131"/>
              <a:buNone/>
            </a:pPr>
            <a:r>
              <a:rPr b="1" lang="sk" sz="1520">
                <a:latin typeface="Fira Sans"/>
                <a:ea typeface="Fira Sans"/>
                <a:cs typeface="Fira Sans"/>
                <a:sym typeface="Fira Sans"/>
              </a:rPr>
              <a:t>Bratislava</a:t>
            </a:r>
            <a:endParaRPr b="1" sz="152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028100" y="2815350"/>
            <a:ext cx="10878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65131"/>
              <a:buNone/>
            </a:pPr>
            <a:r>
              <a:rPr b="1" lang="sk" sz="1520">
                <a:latin typeface="Fira Sans"/>
                <a:ea typeface="Fira Sans"/>
                <a:cs typeface="Fira Sans"/>
                <a:sym typeface="Fira Sans"/>
              </a:rPr>
              <a:t>Košice</a:t>
            </a:r>
            <a:endParaRPr b="1" sz="152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6833200" y="2815350"/>
            <a:ext cx="10878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65131"/>
              <a:buNone/>
            </a:pPr>
            <a:r>
              <a:rPr b="1" lang="sk" sz="1520">
                <a:latin typeface="Fira Sans"/>
                <a:ea typeface="Fira Sans"/>
                <a:cs typeface="Fira Sans"/>
                <a:sym typeface="Fira Sans"/>
              </a:rPr>
              <a:t>Nitra</a:t>
            </a:r>
            <a:endParaRPr b="1" sz="152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683750" y="4568875"/>
            <a:ext cx="21345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sk" sz="1168">
                <a:latin typeface="Fira Sans"/>
                <a:ea typeface="Fira Sans"/>
                <a:cs typeface="Fira Sans"/>
                <a:sym typeface="Fira Sans"/>
              </a:rPr>
              <a:t>@kristina.tormova</a:t>
            </a:r>
            <a:endParaRPr b="1" sz="1168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sk" sz="1168">
                <a:latin typeface="Fira Sans"/>
                <a:ea typeface="Fira Sans"/>
                <a:cs typeface="Fira Sans"/>
                <a:sym typeface="Fira Sans"/>
              </a:rPr>
              <a:t>139tis.</a:t>
            </a:r>
            <a:endParaRPr sz="1168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6" name="Google Shape;136;p18"/>
          <p:cNvSpPr txBox="1"/>
          <p:nvPr>
            <p:ph type="title"/>
          </p:nvPr>
        </p:nvSpPr>
        <p:spPr>
          <a:xfrm>
            <a:off x="3504750" y="4568875"/>
            <a:ext cx="21345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sk" sz="1168">
                <a:latin typeface="Fira Sans"/>
                <a:ea typeface="Fira Sans"/>
                <a:cs typeface="Fira Sans"/>
                <a:sym typeface="Fira Sans"/>
              </a:rPr>
              <a:t>@l3nik</a:t>
            </a:r>
            <a:endParaRPr b="1" sz="1168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sk" sz="1168">
                <a:latin typeface="Fira Sans"/>
                <a:ea typeface="Fira Sans"/>
                <a:cs typeface="Fira Sans"/>
                <a:sym typeface="Fira Sans"/>
              </a:rPr>
              <a:t>86,8tis.</a:t>
            </a:r>
            <a:endParaRPr sz="1168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6309850" y="4614200"/>
            <a:ext cx="21345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sk" sz="1168">
                <a:latin typeface="Fira Sans"/>
                <a:ea typeface="Fira Sans"/>
                <a:cs typeface="Fira Sans"/>
                <a:sym typeface="Fira Sans"/>
              </a:rPr>
              <a:t>@lujza_g_s</a:t>
            </a:r>
            <a:endParaRPr b="1" sz="1168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sk" sz="1168">
                <a:latin typeface="Fira Sans"/>
                <a:ea typeface="Fira Sans"/>
                <a:cs typeface="Fira Sans"/>
                <a:sym typeface="Fira Sans"/>
              </a:rPr>
              <a:t>32,8tis.</a:t>
            </a:r>
            <a:endParaRPr sz="1168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What do we expect to happen?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944100" y="1152475"/>
            <a:ext cx="725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Vďaka interaktívnej mape a </a:t>
            </a:r>
            <a:r>
              <a:rPr lang="sk"/>
              <a:t>maximálnej transparentnosti s ohľadom na darcovskú podporu </a:t>
            </a:r>
            <a:r>
              <a:rPr lang="sk"/>
              <a:t>očakávame </a:t>
            </a:r>
            <a:r>
              <a:rPr lang="sk"/>
              <a:t>všeobecnú zmenu vnímania organizácie Mareena, </a:t>
            </a:r>
            <a:r>
              <a:rPr lang="sk"/>
              <a:t>navýšenie počtu darcov a dosiahnutie KPIs z briefu</a:t>
            </a:r>
            <a:endParaRPr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V</a:t>
            </a:r>
            <a:r>
              <a:rPr lang="sk"/>
              <a:t>ďaka podpore influencerov </a:t>
            </a:r>
            <a:r>
              <a:rPr lang="sk"/>
              <a:t>očakávame aj zvýšenie fanúšikovskej základne o 10%</a:t>
            </a:r>
            <a:endParaRPr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Dosiahnutie propagácie pravidelného darcovstva vo všeobecnosti a jeho dopadu na podporu aktivít s celoplošným dosahom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377" y="247547"/>
            <a:ext cx="673475" cy="8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26" y="1152474"/>
            <a:ext cx="44869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26" y="2285399"/>
            <a:ext cx="44869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26" y="3008124"/>
            <a:ext cx="44869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Fira Sans"/>
                <a:ea typeface="Fira Sans"/>
                <a:cs typeface="Fira Sans"/>
                <a:sym typeface="Fira Sans"/>
              </a:rPr>
              <a:t>Tu sme…  a ďakujeme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" name="Google Shape;15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Fira Sans"/>
                <a:ea typeface="Fira Sans"/>
                <a:cs typeface="Fira Sans"/>
                <a:sym typeface="Fira Sans"/>
              </a:rPr>
              <a:t>Veronika Jančová &amp; Svetlana Zacharová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227" y="1884472"/>
            <a:ext cx="673475" cy="8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