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0" r:id="rId5"/>
    <p:sldId id="271" r:id="rId6"/>
    <p:sldId id="263" r:id="rId7"/>
    <p:sldId id="272" r:id="rId8"/>
    <p:sldId id="265" r:id="rId9"/>
    <p:sldId id="273" r:id="rId10"/>
    <p:sldId id="26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A"/>
    <a:srgbClr val="EDEDED"/>
    <a:srgbClr val="E3006D"/>
    <a:srgbClr val="D23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1D56-5586-42A5-BE51-D11E6E9DA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E11C-C973-445D-97F2-D9825E95D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BA20C-1A83-4AC2-855F-E022F817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09143-CC3F-45AB-B018-56F3785F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2BFDF-A85B-43AC-B9E0-E76FD320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5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AF75-7429-4EC6-9E5A-575743BA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98066-9D04-464B-8244-4E74B65C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5D91-DCAA-4D8B-9A5C-0118DB2E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AB83A-FF45-413E-A545-CF4785BC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EF90-1AE9-452D-839C-017DBD29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6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04FE9-5379-4E69-9C90-B13A5A26D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6BA9D-8628-4F35-B2E8-139251E5A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9CF9-C23C-4D92-B631-834C4237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72D2-30C5-45A0-90E4-EB1ED81F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7FC7-BC9D-4680-8FD8-DA511189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8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1D97-B664-49AF-9AB5-E78A28DE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03CE-6C57-4AE5-9B6F-41A9F48E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955D0-BE50-432B-A6D5-A89CEF49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B6F5-297A-46C7-A020-1B7314C4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633C-0682-401B-816F-24468E3B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29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7D9E-3905-4884-AC6B-4473C432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F7696-50DC-49D0-B31D-3E6763FE0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D311-419F-477A-B9B9-3E735D04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4394-F44C-4E6B-B371-B1834463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7CA1-2775-47B9-8C24-290860DF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61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FC7D-231E-42E2-A8AB-14EC66FF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86FD-6E4E-4AFC-A89A-0A46D9C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8176D-7FF7-4FFE-B976-208C52718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890F1-C124-400D-95E9-01F4E139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D012-6694-46F8-8CE5-060F0CD4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4535-FBC4-478D-BCF5-B7CED3FE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06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8275-ECC1-4364-83B5-A2E69BA7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429B4-92D1-4F06-8B39-A9C999CB8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59A-033D-4703-93EB-868E0C6C9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5A469-92BD-4761-8038-AF3FE5A0C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75FF2-3637-4BE1-AB8A-15BDD523A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C2946-A90C-453B-8B19-CD69CEB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EE12C-D435-4A09-B47B-B8A41DE0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D669B-7155-4767-B49F-2C5A259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969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A9D0-99E9-4877-971A-704F88B4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A40A4-8D4E-4785-AF22-C2FCD6CD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99F37-0BE1-428D-BA7E-63C648C4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75BD7-2B48-4E32-9460-A5F5711E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83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63B15-5F5D-48B6-AFD8-A4F2E737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0EDFC-F64A-47FB-BB14-EA5B8E25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CB5BA-24B5-4F31-AB50-6DD0D012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4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5437-60EE-4507-ADB1-AD879A89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8C1D-DFEE-4038-9778-A5B531A9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B58E1-E7B0-40C3-BDED-8B2AC8B7E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2E8C6-7874-4556-B7E7-68830440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75278-AF12-4FEE-A8B7-DA44080C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B9562-CAE6-4AAF-B222-A7F3D663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34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B969-51A6-4E32-9F24-D4EB5FFF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1F8AA-EC0C-486A-898F-7474AA177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80651-255E-476B-A073-63C0BA058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57F21-3725-493A-80DD-5045303E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EE1CE-73DD-4D01-9317-C257D832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FA664-75C8-4331-A183-C080E8E9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62725-4414-436A-B374-F47DF8BB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F6E54-40A9-4B16-A824-16A3C23E0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E18D-B6A1-49A8-997A-9526D7C9B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96A5-9AC2-469E-9F83-32B9310CF577}" type="datetimeFigureOut">
              <a:rPr lang="sk-SK" smtClean="0"/>
              <a:t>30. 3. 2022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9DF0-4650-43EC-9263-1E0992DC5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39342-1AFF-47B8-B44E-818DDD95F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A47F-7CFA-4EAD-BD4F-43DA352D196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MSIPCMContentMarking" descr="{&quot;HashCode&quot;:417909460,&quot;Placement&quot;:&quot;Header&quot;,&quot;Top&quot;:0.0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526B506A-7E17-4329-8D5E-8D64D234E305}"/>
              </a:ext>
            </a:extLst>
          </p:cNvPr>
          <p:cNvSpPr txBox="1"/>
          <p:nvPr userDrawn="1"/>
        </p:nvSpPr>
        <p:spPr>
          <a:xfrm>
            <a:off x="5756851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k-SK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0136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automaton&#10;&#10;Description automatically generated">
            <a:extLst>
              <a:ext uri="{FF2B5EF4-FFF2-40B4-BE49-F238E27FC236}">
                <a16:creationId xmlns:a16="http://schemas.microsoft.com/office/drawing/2014/main" id="{668DB5DA-792C-4A8B-B70B-FA115D8EDB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3" y="-488889"/>
            <a:ext cx="12334403" cy="8222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912BF5-A8DD-43BA-956B-BFEAC259C7F8}"/>
              </a:ext>
            </a:extLst>
          </p:cNvPr>
          <p:cNvSpPr/>
          <p:nvPr/>
        </p:nvSpPr>
        <p:spPr>
          <a:xfrm>
            <a:off x="544715" y="398350"/>
            <a:ext cx="4653481" cy="4517679"/>
          </a:xfrm>
          <a:prstGeom prst="rect">
            <a:avLst/>
          </a:prstGeom>
          <a:solidFill>
            <a:srgbClr val="E2007A">
              <a:alpha val="86000"/>
            </a:srgbClr>
          </a:solidFill>
          <a:ln>
            <a:solidFill>
              <a:srgbClr val="D23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7606E-9655-42A4-9D69-DCB98831F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827" y="764746"/>
            <a:ext cx="4107256" cy="189244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</a:rPr>
              <a:t>Máte doma celý svet</a:t>
            </a:r>
            <a:endParaRPr lang="sk-SK" sz="54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4E9C47D-9569-4762-A187-08EF10140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70" y="5504504"/>
            <a:ext cx="1713466" cy="842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218D17-B895-4F81-9191-B1A022878F85}"/>
              </a:ext>
            </a:extLst>
          </p:cNvPr>
          <p:cNvSpPr txBox="1"/>
          <p:nvPr/>
        </p:nvSpPr>
        <p:spPr>
          <a:xfrm>
            <a:off x="1321806" y="3768012"/>
            <a:ext cx="311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latin typeface="Constantia" panose="02030602050306030303" pitchFamily="18" charset="0"/>
              </a:rPr>
              <a:t>Zuzana Fraňová</a:t>
            </a:r>
          </a:p>
          <a:p>
            <a:pPr algn="ctr"/>
            <a:r>
              <a:rPr lang="sk-SK" dirty="0">
                <a:solidFill>
                  <a:schemeClr val="bg1"/>
                </a:solidFill>
                <a:latin typeface="Constantia" panose="02030602050306030303" pitchFamily="18" charset="0"/>
              </a:rPr>
              <a:t>Patrícia </a:t>
            </a:r>
            <a:r>
              <a:rPr lang="sk-SK" dirty="0" err="1">
                <a:solidFill>
                  <a:schemeClr val="bg1"/>
                </a:solidFill>
                <a:latin typeface="Constantia" panose="02030602050306030303" pitchFamily="18" charset="0"/>
              </a:rPr>
              <a:t>Bialončíková</a:t>
            </a:r>
            <a:endParaRPr lang="sk-SK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05894B51-01D6-4595-A709-6011CFAC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410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7" name="Picture 6" descr="A person whispering to another person&#10;&#10;Description automatically generated with low confidence">
            <a:extLst>
              <a:ext uri="{FF2B5EF4-FFF2-40B4-BE49-F238E27FC236}">
                <a16:creationId xmlns:a16="http://schemas.microsoft.com/office/drawing/2014/main" id="{BA14452A-6827-45E1-952F-2089D98B8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2" b="2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9" name="Picture 8" descr="A picture containing person, automaton&#10;&#10;Description automatically generated">
            <a:extLst>
              <a:ext uri="{FF2B5EF4-FFF2-40B4-BE49-F238E27FC236}">
                <a16:creationId xmlns:a16="http://schemas.microsoft.com/office/drawing/2014/main" id="{A5926FB8-87DB-412F-8685-0CDDAE852A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r="-2" b="25415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11" name="Picture 10" descr="A person and a child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82A2DE7E-23BA-40E4-A2A2-13A5AF6E7D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" b="2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3949-9BA4-419C-B72E-F8E66D12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891" y="454863"/>
            <a:ext cx="2220398" cy="5948273"/>
          </a:xfrm>
          <a:solidFill>
            <a:srgbClr val="E2007A"/>
          </a:solidFill>
        </p:spPr>
        <p:txBody>
          <a:bodyPr>
            <a:normAutofit/>
          </a:bodyPr>
          <a:lstStyle/>
          <a:p>
            <a:pPr algn="ctr"/>
            <a:r>
              <a:rPr lang="sk-SK" b="1" dirty="0" err="1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Insight</a:t>
            </a:r>
            <a:b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br>
              <a:rPr lang="sk-SK" sz="1400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br>
              <a:rPr lang="sk-SK" sz="1400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r>
              <a:rPr lang="sk-SK" sz="1800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Na to aby svet prosperoval, potrebujeme vychovať digitálnych </a:t>
            </a:r>
            <a:r>
              <a:rPr lang="sk-SK" sz="1800" dirty="0" err="1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smart</a:t>
            </a:r>
            <a:r>
              <a:rPr lang="sk-SK" sz="1800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 ľudí. </a:t>
            </a:r>
            <a:br>
              <a:rPr lang="sk-SK" sz="1800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br>
              <a:rPr lang="sk-SK" sz="1800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r>
              <a:rPr lang="sk-SK" sz="1800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Deti sú prirodzene zvedavé a do sveta technológií vstupujú prirodzeným spôsobom</a:t>
            </a:r>
            <a:r>
              <a:rPr lang="sk-SK" sz="1800" dirty="0">
                <a:solidFill>
                  <a:schemeClr val="bg1"/>
                </a:solidFill>
                <a:latin typeface="Abadi" panose="020B0604020104020204" pitchFamily="34" charset="0"/>
                <a:cs typeface="72 Black" panose="020B0A04030603020204" pitchFamily="34" charset="0"/>
              </a:rPr>
              <a:t>. </a:t>
            </a:r>
            <a:br>
              <a:rPr lang="sk-SK" sz="1400" b="1" dirty="0">
                <a:solidFill>
                  <a:schemeClr val="bg1"/>
                </a:solidFill>
                <a:latin typeface="Abadi" panose="020B0604020104020204" pitchFamily="34" charset="0"/>
                <a:cs typeface="72 Black" panose="020B0A04030603020204" pitchFamily="34" charset="0"/>
              </a:rPr>
            </a:br>
            <a:endParaRPr lang="sk-SK" sz="1400" b="1" dirty="0">
              <a:solidFill>
                <a:schemeClr val="bg1"/>
              </a:solidFill>
              <a:latin typeface="Abadi" panose="020B0604020104020204" pitchFamily="34" charset="0"/>
              <a:cs typeface="72 Black" panose="020B0A04030603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6A130F-74B7-4746-9698-C143B5154388}"/>
              </a:ext>
            </a:extLst>
          </p:cNvPr>
          <p:cNvSpPr txBox="1">
            <a:spLocks/>
          </p:cNvSpPr>
          <p:nvPr/>
        </p:nvSpPr>
        <p:spPr>
          <a:xfrm>
            <a:off x="5487923" y="2725729"/>
            <a:ext cx="1717005" cy="1493931"/>
          </a:xfrm>
          <a:prstGeom prst="rect">
            <a:avLst/>
          </a:prstGeom>
          <a:solidFill>
            <a:srgbClr val="E2007A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Pozitívna emócia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8B3A0F-8307-4E5B-953C-B9FAB3C2C384}"/>
              </a:ext>
            </a:extLst>
          </p:cNvPr>
          <p:cNvSpPr txBox="1">
            <a:spLocks/>
          </p:cNvSpPr>
          <p:nvPr/>
        </p:nvSpPr>
        <p:spPr>
          <a:xfrm>
            <a:off x="6526416" y="947955"/>
            <a:ext cx="4827383" cy="114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endParaRPr lang="sk-SK" sz="3200" dirty="0">
              <a:latin typeface="OCR A Extended" panose="020105090201020103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4338B-7E74-411D-8F20-BF8D5B75EABE}"/>
              </a:ext>
            </a:extLst>
          </p:cNvPr>
          <p:cNvSpPr txBox="1">
            <a:spLocks/>
          </p:cNvSpPr>
          <p:nvPr/>
        </p:nvSpPr>
        <p:spPr>
          <a:xfrm>
            <a:off x="7614576" y="2725730"/>
            <a:ext cx="1664788" cy="1493930"/>
          </a:xfrm>
          <a:prstGeom prst="rect">
            <a:avLst/>
          </a:prstGeom>
          <a:solidFill>
            <a:srgbClr val="E2007A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Zvedavosť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3F1F84-1AC1-40F9-826C-1040ECFE3B0C}"/>
              </a:ext>
            </a:extLst>
          </p:cNvPr>
          <p:cNvSpPr txBox="1">
            <a:spLocks/>
          </p:cNvSpPr>
          <p:nvPr/>
        </p:nvSpPr>
        <p:spPr>
          <a:xfrm>
            <a:off x="9689011" y="2725730"/>
            <a:ext cx="1664788" cy="1493930"/>
          </a:xfrm>
          <a:prstGeom prst="rect">
            <a:avLst/>
          </a:prstGeom>
          <a:solidFill>
            <a:srgbClr val="E2007A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solidFill>
                  <a:schemeClr val="bg1"/>
                </a:solidFill>
                <a:latin typeface="Abadi" panose="020B0604020104020204" pitchFamily="34" charset="0"/>
                <a:cs typeface="72 Black" panose="020B0A04030603020204" pitchFamily="34" charset="0"/>
              </a:rPr>
              <a:t>Chuť zmeniť </a:t>
            </a:r>
            <a:br>
              <a:rPr lang="sk-SK" sz="2400" b="1" dirty="0">
                <a:solidFill>
                  <a:schemeClr val="bg1"/>
                </a:solidFill>
                <a:latin typeface="Abadi" panose="020B0604020104020204" pitchFamily="34" charset="0"/>
                <a:cs typeface="72 Black" panose="020B0A04030603020204" pitchFamily="34" charset="0"/>
              </a:rPr>
            </a:br>
            <a:r>
              <a:rPr lang="sk-SK" sz="2400" b="1" dirty="0">
                <a:solidFill>
                  <a:schemeClr val="bg1"/>
                </a:solidFill>
                <a:latin typeface="Abadi" panose="020B0604020104020204" pitchFamily="34" charset="0"/>
                <a:cs typeface="72 Black" panose="020B0A04030603020204" pitchFamily="34" charset="0"/>
              </a:rPr>
              <a:t>svet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69ACEE-FD3C-4E5F-B6AF-8AEF49047D8F}"/>
              </a:ext>
            </a:extLst>
          </p:cNvPr>
          <p:cNvSpPr txBox="1">
            <a:spLocks/>
          </p:cNvSpPr>
          <p:nvPr/>
        </p:nvSpPr>
        <p:spPr>
          <a:xfrm>
            <a:off x="516238" y="2682033"/>
            <a:ext cx="1717005" cy="1493931"/>
          </a:xfrm>
          <a:prstGeom prst="rect">
            <a:avLst/>
          </a:prstGeom>
          <a:solidFill>
            <a:srgbClr val="E2007A">
              <a:alpha val="3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Projekt ENTER</a:t>
            </a:r>
          </a:p>
        </p:txBody>
      </p:sp>
    </p:spTree>
    <p:extLst>
      <p:ext uri="{BB962C8B-B14F-4D97-AF65-F5344CB8AC3E}">
        <p14:creationId xmlns:p14="http://schemas.microsoft.com/office/powerpoint/2010/main" val="317122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945-09E5-4140-9298-3A3B19DF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357"/>
            <a:ext cx="10515599" cy="3666689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2400" i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k-SK" sz="3600" i="1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Micro:bit</a:t>
            </a:r>
            <a:r>
              <a:rPr lang="sk-SK" sz="3600" i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malý.</a:t>
            </a:r>
            <a:r>
              <a:rPr lang="en-US" sz="3600" i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3600" i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so správnou dávkou informácií dokáže veľké veci. Presne ako deti.“</a:t>
            </a:r>
            <a:endParaRPr lang="sk-SK" sz="2400" i="1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7EA06-4A20-4EE2-A04A-37378F715272}"/>
              </a:ext>
            </a:extLst>
          </p:cNvPr>
          <p:cNvSpPr txBox="1">
            <a:spLocks/>
          </p:cNvSpPr>
          <p:nvPr/>
        </p:nvSpPr>
        <p:spPr>
          <a:xfrm>
            <a:off x="6787081" y="1978025"/>
            <a:ext cx="45667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k-SK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k-SK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k-SK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k-SK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25AF1F-B347-4C2E-AFCB-E6B604C6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515600" cy="1515232"/>
          </a:xfrm>
        </p:spPr>
        <p:txBody>
          <a:bodyPr>
            <a:noAutofit/>
          </a:bodyPr>
          <a:lstStyle/>
          <a:p>
            <a:r>
              <a:rPr lang="en-US" sz="17000" dirty="0">
                <a:solidFill>
                  <a:srgbClr val="E2007A"/>
                </a:solidFill>
                <a:latin typeface="Constantia" panose="02030602050306030303" pitchFamily="18" charset="0"/>
              </a:rPr>
              <a:t>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DFECF-BE54-4F23-93BA-1043FD6C2BAF}"/>
              </a:ext>
            </a:extLst>
          </p:cNvPr>
          <p:cNvSpPr/>
          <p:nvPr/>
        </p:nvSpPr>
        <p:spPr>
          <a:xfrm flipV="1">
            <a:off x="2035886" y="1139550"/>
            <a:ext cx="294022" cy="264919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BE560-57A8-4EF4-80BF-C7CF75F11B2E}"/>
              </a:ext>
            </a:extLst>
          </p:cNvPr>
          <p:cNvSpPr/>
          <p:nvPr/>
        </p:nvSpPr>
        <p:spPr>
          <a:xfrm rot="10800000" flipV="1">
            <a:off x="2762733" y="1134788"/>
            <a:ext cx="294022" cy="264919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74CD5-4C9F-47D3-A66F-BD596D8A12B9}"/>
              </a:ext>
            </a:extLst>
          </p:cNvPr>
          <p:cNvSpPr txBox="1"/>
          <p:nvPr/>
        </p:nvSpPr>
        <p:spPr>
          <a:xfrm>
            <a:off x="2012606" y="1071954"/>
            <a:ext cx="37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tantia" panose="02030602050306030303" pitchFamily="18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BB253-6C3B-44C3-975F-34DED0420A36}"/>
              </a:ext>
            </a:extLst>
          </p:cNvPr>
          <p:cNvSpPr/>
          <p:nvPr/>
        </p:nvSpPr>
        <p:spPr>
          <a:xfrm rot="10800000" flipV="1">
            <a:off x="672365" y="1134950"/>
            <a:ext cx="294022" cy="264919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DE9368-E4B0-48E9-94AC-527E6B063220}"/>
              </a:ext>
            </a:extLst>
          </p:cNvPr>
          <p:cNvSpPr/>
          <p:nvPr/>
        </p:nvSpPr>
        <p:spPr>
          <a:xfrm rot="10800000" flipV="1">
            <a:off x="3432854" y="1134950"/>
            <a:ext cx="294022" cy="264919"/>
          </a:xfrm>
          <a:prstGeom prst="rect">
            <a:avLst/>
          </a:prstGeom>
          <a:solidFill>
            <a:srgbClr val="E2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5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3949-9BA4-419C-B72E-F8E66D12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8304" cy="1325563"/>
          </a:xfrm>
          <a:solidFill>
            <a:srgbClr val="E2007A"/>
          </a:solidFill>
        </p:spPr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Cieľová skupina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945-09E5-4140-9298-3A3B19DF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endParaRPr lang="sk-SK" sz="18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18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18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1800" b="1" dirty="0">
                <a:latin typeface="Constantia" panose="02030602050306030303" pitchFamily="18" charset="0"/>
              </a:rPr>
              <a:t>Rodičia 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Človek vo veku medzi 30-40 rokov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Pracujúci v stabilnom sektore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Vlastniaci nehnuteľnosť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S deťmi na základnej alebo strednej škole</a:t>
            </a:r>
          </a:p>
          <a:p>
            <a:pPr algn="ctr"/>
            <a:endParaRPr lang="sk-SK" sz="1800" dirty="0">
              <a:latin typeface="Constantia" panose="02030602050306030303" pitchFamily="18" charset="0"/>
            </a:endParaRPr>
          </a:p>
          <a:p>
            <a:pPr algn="ctr"/>
            <a:endParaRPr lang="sk-SK" sz="1800" dirty="0">
              <a:latin typeface="Constantia" panose="02030602050306030303" pitchFamily="18" charset="0"/>
            </a:endParaRPr>
          </a:p>
          <a:p>
            <a:pPr algn="ctr"/>
            <a:endParaRPr lang="sk-SK" sz="1800" dirty="0">
              <a:latin typeface="Constantia" panose="02030602050306030303" pitchFamily="18" charset="0"/>
            </a:endParaRPr>
          </a:p>
          <a:p>
            <a:pPr algn="ctr"/>
            <a:endParaRPr lang="sk-SK" sz="1800" dirty="0">
              <a:latin typeface="Constantia" panose="02030602050306030303" pitchFamily="18" charset="0"/>
            </a:endParaRPr>
          </a:p>
          <a:p>
            <a:pPr algn="ctr"/>
            <a:endParaRPr lang="sk-SK" sz="1800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endParaRPr lang="sk-SK" sz="1800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sk-SK" sz="1800" b="1" dirty="0">
                <a:latin typeface="Constantia" panose="02030602050306030303" pitchFamily="18" charset="0"/>
              </a:rPr>
              <a:t>Široká verejnosť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Človek vo veku od 20-70 rokov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Rád chodí do spoločnosti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Využíva možnosti a služby v meste</a:t>
            </a:r>
          </a:p>
          <a:p>
            <a:pPr algn="ctr"/>
            <a:r>
              <a:rPr lang="sk-SK" sz="1800" dirty="0">
                <a:latin typeface="Constantia" panose="02030602050306030303" pitchFamily="18" charset="0"/>
              </a:rPr>
              <a:t>Nie je mu ľahostajný svet okolo neho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A380F65-0B3F-4121-A3ED-C70F1FEA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38" y="5558825"/>
            <a:ext cx="1713466" cy="8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3949-9BA4-419C-B72E-F8E66D12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8304" cy="1325563"/>
          </a:xfrm>
          <a:solidFill>
            <a:srgbClr val="E2007A"/>
          </a:solidFill>
        </p:spPr>
        <p:txBody>
          <a:bodyPr/>
          <a:lstStyle/>
          <a:p>
            <a:pPr algn="ctr"/>
            <a:r>
              <a:rPr lang="sk-SK" sz="3000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Súťaž pre školy</a:t>
            </a:r>
            <a:b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ENTER </a:t>
            </a:r>
            <a:r>
              <a:rPr lang="sk-SK" b="1" dirty="0" err="1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the</a:t>
            </a:r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945-09E5-4140-9298-3A3B19DF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sk-SK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podpory kampane vyhlásime súťaž s názvom ENTER </a:t>
            </a:r>
            <a:r>
              <a:rPr lang="sk-SK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 </a:t>
            </a:r>
            <a:r>
              <a:rPr lang="sk-SK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 základné a stredné školy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ktorej podmienkou k účasti bude vytvorenie návrhu svetelnej šou, ktor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 musí obsahovať logo (ENTER aj Telekom), </a:t>
            </a:r>
            <a:r>
              <a:rPr lang="sk-SK" sz="18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magentovú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farbu po dobu aspoň 30 sekúnd a znelku spoločnosti Telekom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Maximálne trvanie šou je 5 minút. Víťazné tímy svoje šou predvedú celému Slovensku vo všetkých krajských mestách.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SLUŽBA: </a:t>
            </a:r>
            <a:r>
              <a:rPr lang="sk-SK" sz="18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súťaž - svetelná šou premietaná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stenách budov v krajských mestách spätá </a:t>
            </a:r>
            <a:b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budovaním povedomia o programe ENTER, ako aj spoločnosti Telekom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VÝHRA: </a:t>
            </a:r>
            <a:r>
              <a:rPr lang="sk-SK" sz="1800" b="1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micro:bity</a:t>
            </a:r>
            <a:r>
              <a:rPr lang="sk-SK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 školy za účelom ďalšieho rozvoja a vzdelávania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technológie 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potrebné na vytvorenie svetelnej šou buď vo forme technických prostriedkov alebo odbornej pomoci, 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zvýšenie kredibility a vytvorenie povedomia danej školy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A380F65-0B3F-4121-A3ED-C70F1FEA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38" y="5558825"/>
            <a:ext cx="1713466" cy="8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7537C-51C2-4D74-B389-017C73F1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3" r="-2" b="8779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15" name="Picture 14" descr="A group of people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C2449B85-89D3-4721-AA15-F7DEC6040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 r="-2" b="3111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19" name="Picture 18" descr="A group of children playing with toys&#10;&#10;Description automatically generated with low confidence">
            <a:extLst>
              <a:ext uri="{FF2B5EF4-FFF2-40B4-BE49-F238E27FC236}">
                <a16:creationId xmlns:a16="http://schemas.microsoft.com/office/drawing/2014/main" id="{E95BC8DD-AFA9-4955-9929-48D6C455A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7" b="2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3949-9BA4-419C-B72E-F8E66D12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8304" cy="1325563"/>
          </a:xfrm>
          <a:solidFill>
            <a:srgbClr val="E2007A"/>
          </a:solidFill>
        </p:spPr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Zážitkový marketing </a:t>
            </a:r>
            <a:b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Na začiatku bol </a:t>
            </a:r>
            <a:r>
              <a:rPr lang="sk-SK" b="1" dirty="0" err="1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micro:bit</a:t>
            </a:r>
            <a:endParaRPr lang="sk-SK" b="1" dirty="0">
              <a:solidFill>
                <a:schemeClr val="bg1"/>
              </a:solidFill>
              <a:latin typeface="Constantia" panose="02030602050306030303" pitchFamily="18" charset="0"/>
              <a:cs typeface="72 Black" panose="020B0A040306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945-09E5-4140-9298-3A3B19DF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Do obchodného centra umiestnime uzavretý stan, ktorý je prístupný len ľudom s aplikáciou Telekom.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REALIZÁCIA: V aplikácii vytvoríme </a:t>
            </a:r>
            <a:r>
              <a:rPr lang="sk-SK" sz="1800" dirty="0" err="1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button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ENTER, ktorý po stlačení otvorí dvere do nášho stanu. </a:t>
            </a:r>
            <a:b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 úspešnom vstupe si divák nasadí okuliare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 virtuálnu realitu a zároveň chytí ovládače. Následne sa spustí simulácia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účastník sa riadi pokynmi hlasu, ktorý hovorí: </a:t>
            </a:r>
            <a:r>
              <a:rPr lang="sk-SK" sz="1800" dirty="0">
                <a:solidFill>
                  <a:srgbClr val="E2007A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„Dvihni pravú ruku.“ 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 ruke sa mu objaví </a:t>
            </a:r>
            <a:r>
              <a:rPr lang="sk-SK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micro:bit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Hlas pokračuje: </a:t>
            </a:r>
            <a:r>
              <a:rPr lang="sk-SK" sz="1800" dirty="0">
                <a:solidFill>
                  <a:srgbClr val="E2007A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„Na začiatku bol </a:t>
            </a:r>
            <a:r>
              <a:rPr lang="sk-SK" sz="1800" dirty="0" err="1">
                <a:solidFill>
                  <a:srgbClr val="E2007A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micro:bit</a:t>
            </a:r>
            <a:r>
              <a:rPr lang="sk-SK" sz="1800" dirty="0">
                <a:solidFill>
                  <a:srgbClr val="E2007A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sz="1800" dirty="0" err="1">
                <a:solidFill>
                  <a:srgbClr val="E2007A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Micro:bit</a:t>
            </a:r>
            <a:r>
              <a:rPr lang="sk-SK" sz="1800" dirty="0">
                <a:solidFill>
                  <a:srgbClr val="E2007A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je malý, ale so správnou dávkou informácií dokáže veľké veci. Presne ako deti.“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ROZVÍJATEĽNOSŤ:</a:t>
            </a:r>
            <a:r>
              <a:rPr lang="sk-SK" sz="1800" dirty="0">
                <a:solidFill>
                  <a:srgbClr val="E2007A"/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Simulácia následne spustí ukážky toho, čo sa s </a:t>
            </a:r>
            <a:r>
              <a:rPr lang="sk-SK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micro:bitom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dá spraviť v rámci programu ENTER a zároveň 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nám ukáže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ako budúcnosť dokážeme ovplyvniť tým, </a:t>
            </a:r>
            <a:b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že deti vzdelávame digitálne už teraz.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PREPOJENIE NA PRODUKT: V závere simulácie si účastník v aplikácii zatočí „kolesom šťastia“ a tým môže získať „pozornosť“ za svoju účasť v podobe dát navyše alebo </a:t>
            </a:r>
            <a:b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volaní zadarmo do každej siete.</a:t>
            </a:r>
            <a:endParaRPr lang="sk-SK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A380F65-0B3F-4121-A3ED-C70F1FEA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38" y="5558825"/>
            <a:ext cx="1713466" cy="8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erson wearing goggles&#10;&#10;Description automatically generated with low confidence">
            <a:extLst>
              <a:ext uri="{FF2B5EF4-FFF2-40B4-BE49-F238E27FC236}">
                <a16:creationId xmlns:a16="http://schemas.microsoft.com/office/drawing/2014/main" id="{E8CA3331-209D-464C-B319-53F22D9EB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4" r="-2" b="-2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7" name="Picture 6" descr="A person holding a chip&#10;&#10;Description automatically generated with low confidence">
            <a:extLst>
              <a:ext uri="{FF2B5EF4-FFF2-40B4-BE49-F238E27FC236}">
                <a16:creationId xmlns:a16="http://schemas.microsoft.com/office/drawing/2014/main" id="{0DB856EB-0C7F-4A2E-B207-AE81B61B97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 r="2" b="14589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9" name="Picture 8" descr="A person standing on a bridge over a city at night&#10;&#10;Description automatically generated with low confidence">
            <a:extLst>
              <a:ext uri="{FF2B5EF4-FFF2-40B4-BE49-F238E27FC236}">
                <a16:creationId xmlns:a16="http://schemas.microsoft.com/office/drawing/2014/main" id="{36201753-6366-46D4-8779-5C9840435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-1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642E24-3424-4B6D-A652-B343B5AF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r="2" b="2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3949-9BA4-419C-B72E-F8E66D12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8304" cy="1325563"/>
          </a:xfrm>
          <a:solidFill>
            <a:srgbClr val="E2007A"/>
          </a:solidFill>
        </p:spPr>
        <p:txBody>
          <a:bodyPr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Online kampaň </a:t>
            </a:r>
            <a:b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</a:br>
            <a:r>
              <a:rPr lang="sk-SK" b="1" dirty="0">
                <a:solidFill>
                  <a:schemeClr val="bg1"/>
                </a:solidFill>
                <a:latin typeface="Constantia" panose="02030602050306030303" pitchFamily="18" charset="0"/>
                <a:cs typeface="72 Black" panose="020B0A04030603020204" pitchFamily="34" charset="0"/>
              </a:rPr>
              <a:t>Máte doma celý svet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945-09E5-4140-9298-3A3B19DF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Pointou online kampane je poukázať na schopnosť detí vytvoriť neuveriteľné veci v dôsledku toho, že sa investuje do ich vzdelávania v detstve.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MOOD: </a:t>
            </a:r>
            <a:r>
              <a:rPr lang="sk-SK" sz="18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Hero</a:t>
            </a: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postaví na myšlienke, ako vidí mama svoje dieťa, ktoré jej zložitým jazykom vysvetľuje novú technológiu, ktorú práve vymyslelo. Mama sa na dieťa so záujmom a určitou dávkou zdravej pýchy pozerá a iba pritakáva, lebo mu ledva rozumie. 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Až v závere videa divákovi prezrádzame, že mame ukazuje naprogramovanú digitálnu menovku práve cez náš </a:t>
            </a:r>
            <a:r>
              <a:rPr lang="sk-SK" sz="18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micro:bit</a:t>
            </a:r>
            <a:r>
              <a:rPr lang="sk-SK" sz="1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MESSAGE: Poukazujeme na budúcnosť, ktorú dieťa môže dosiahnuť, ak sa správne investuje do jeho digitálneho vzdelávania. 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A380F65-0B3F-4121-A3ED-C70F1FEA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38" y="5558825"/>
            <a:ext cx="1713466" cy="8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567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Constantia</vt:lpstr>
      <vt:lpstr>Jokerman</vt:lpstr>
      <vt:lpstr>OCR A Extended</vt:lpstr>
      <vt:lpstr>Office Theme</vt:lpstr>
      <vt:lpstr>Máte doma celý svet</vt:lpstr>
      <vt:lpstr>Insight   Na to aby svet prosperoval, potrebujeme vychovať digitálnych smart ľudí.   Deti sú prirodzene zvedavé a do sveta technológií vstupujú prirodzeným spôsobom.  </vt:lpstr>
      <vt:lpstr>K</vt:lpstr>
      <vt:lpstr>Cieľová skupina</vt:lpstr>
      <vt:lpstr>Súťaž pre školy ENTER the show</vt:lpstr>
      <vt:lpstr>PowerPoint Presentation</vt:lpstr>
      <vt:lpstr>Zážitkový marketing  Na začiatku bol micro:bit</vt:lpstr>
      <vt:lpstr>PowerPoint Presentation</vt:lpstr>
      <vt:lpstr>Online kampaň  Máte doma celý svet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FRAŇOVÁ Zuzana</dc:creator>
  <cp:lastModifiedBy>FRAŇOVÁ Zuzana</cp:lastModifiedBy>
  <cp:revision>29</cp:revision>
  <dcterms:created xsi:type="dcterms:W3CDTF">2022-03-30T07:08:24Z</dcterms:created>
  <dcterms:modified xsi:type="dcterms:W3CDTF">2022-03-30T19:44:48Z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44a7eb9-e308-4cb8-ad88-b50d70445f3a_Enabled">
    <vt:lpwstr>true</vt:lpwstr>
  </property>
  <property fmtid="{D5CDD505-2E9C-101B-9397-08002B2CF9AE}" pid="3" name="MSIP_Label_d44a7eb9-e308-4cb8-ad88-b50d70445f3a_SetDate">
    <vt:lpwstr>2022-03-30T19:44:48Z</vt:lpwstr>
  </property>
  <property fmtid="{D5CDD505-2E9C-101B-9397-08002B2CF9AE}" pid="4" name="MSIP_Label_d44a7eb9-e308-4cb8-ad88-b50d70445f3a_Method">
    <vt:lpwstr>Privileged</vt:lpwstr>
  </property>
  <property fmtid="{D5CDD505-2E9C-101B-9397-08002B2CF9AE}" pid="5" name="MSIP_Label_d44a7eb9-e308-4cb8-ad88-b50d70445f3a_Name">
    <vt:lpwstr>d44a7eb9-e308-4cb8-ad88-b50d70445f3a</vt:lpwstr>
  </property>
  <property fmtid="{D5CDD505-2E9C-101B-9397-08002B2CF9AE}" pid="6" name="MSIP_Label_d44a7eb9-e308-4cb8-ad88-b50d70445f3a_SiteId">
    <vt:lpwstr>64af2aee-7d6c-49ac-a409-192d3fee73b8</vt:lpwstr>
  </property>
  <property fmtid="{D5CDD505-2E9C-101B-9397-08002B2CF9AE}" pid="7" name="MSIP_Label_d44a7eb9-e308-4cb8-ad88-b50d70445f3a_ActionId">
    <vt:lpwstr>03f17bc5-4c15-4e0a-8978-24945e7683ca</vt:lpwstr>
  </property>
  <property fmtid="{D5CDD505-2E9C-101B-9397-08002B2CF9AE}" pid="8" name="MSIP_Label_d44a7eb9-e308-4cb8-ad88-b50d70445f3a_ContentBits">
    <vt:lpwstr>1</vt:lpwstr>
  </property>
</Properties>
</file>