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Open Sans SemiBold"/>
      <p:regular r:id="rId14"/>
      <p:bold r:id="rId15"/>
      <p:italic r:id="rId16"/>
      <p:boldItalic r:id="rId17"/>
    </p:embeddedFont>
    <p:embeddedFont>
      <p:font typeface="Open Sans Light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OpenSansLight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OpenSansSemiBold-bold.fntdata"/><Relationship Id="rId14" Type="http://schemas.openxmlformats.org/officeDocument/2006/relationships/font" Target="fonts/OpenSansSemiBold-regular.fntdata"/><Relationship Id="rId17" Type="http://schemas.openxmlformats.org/officeDocument/2006/relationships/font" Target="fonts/OpenSansSemiBold-boldItalic.fntdata"/><Relationship Id="rId16" Type="http://schemas.openxmlformats.org/officeDocument/2006/relationships/font" Target="fonts/OpenSansSemiBold-italic.fntdata"/><Relationship Id="rId19" Type="http://schemas.openxmlformats.org/officeDocument/2006/relationships/font" Target="fonts/OpenSansLight-bold.fntdata"/><Relationship Id="rId18" Type="http://schemas.openxmlformats.org/officeDocument/2006/relationships/font" Target="fonts/OpenSans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3c2babd9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3c2babd9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3c2babd97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3c2babd9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3c2babd9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3c2babd9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3c2babd97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3c2babd97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3c2babd97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3c2babd9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3c2babd9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3c2babd9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3c2babd97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3c2babd97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E80C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39050" y="1068000"/>
            <a:ext cx="5451900" cy="90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Daj svetu osvetu</a:t>
            </a:r>
            <a:endParaRPr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143775"/>
            <a:ext cx="5379300" cy="7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 legendárnou SLSP môžeš SLSP a prejaviť SLSP na Dajsvetuosvetu.sk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a.k.a. S legendárnou SLovenskou SPoriteľňou môžeš Snívať Lebo Sny sa Plnia </a:t>
            </a:r>
            <a:endParaRPr i="1"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prejaviť Seba Lebo Svet ťa Potrebuje.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1300" y="152400"/>
            <a:ext cx="2721770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4294967295" type="title"/>
          </p:nvPr>
        </p:nvSpPr>
        <p:spPr>
          <a:xfrm>
            <a:off x="311700" y="445025"/>
            <a:ext cx="3929700" cy="3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BDE3F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Background a </a:t>
            </a:r>
            <a:r>
              <a:rPr lang="en-GB" sz="1500">
                <a:solidFill>
                  <a:srgbClr val="BDE3F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Idea digitálnej kampane</a:t>
            </a:r>
            <a:endParaRPr sz="1500">
              <a:solidFill>
                <a:srgbClr val="BDE3F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311700" y="3030575"/>
            <a:ext cx="5379300" cy="14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George v našej kampani pre mladých “ožil” a nadobudol charakter umelej inteligencie,  ktorej záleží na kultivovaní spoločnosti a jej zdravej budúcnosti. Všimol si, že o to ide aj najmladšej generácii, ktorá je plná skvelých nápadov a je v niečom ako on. Je inšpiratívna, skutočne </a:t>
            </a:r>
            <a:r>
              <a:rPr lang="en-GB" sz="11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užitočná</a:t>
            </a:r>
            <a:r>
              <a:rPr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 chce ľuďom okolo seba </a:t>
            </a:r>
            <a:r>
              <a:rPr lang="en-GB" sz="11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prispievať </a:t>
            </a:r>
            <a:r>
              <a:rPr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i="1"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on doteraz prispieval len za stiahnutie aplikácie alebo percentami</a:t>
            </a:r>
            <a:br>
              <a:rPr i="1"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1"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z nákupov</a:t>
            </a:r>
            <a:r>
              <a:rPr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), no občas jej chýba ten správny priestor, odvaha povedať svoj názor, či skúsenosť tak, aby ho bolo skutočne počuť, aby dokázal pomôcť viacerým ľuďom naraz. Preto sa rozhodol zmeniť to. Ako?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DE3FA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4294967295" type="title"/>
          </p:nvPr>
        </p:nvSpPr>
        <p:spPr>
          <a:xfrm>
            <a:off x="302325" y="2308475"/>
            <a:ext cx="945300" cy="3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497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Insight</a:t>
            </a:r>
            <a:endParaRPr sz="1500">
              <a:solidFill>
                <a:srgbClr val="00497B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02325" y="2696075"/>
            <a:ext cx="4117200" cy="14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V tejto kritickej dobe sa život mladých významne presunul do digitálneho prostredia v ktorom im treba budovať zodpovednú a zdravo zmýšľajúcu komunitu. Vytvorením tohto digitálneho priestoru dokáže George nabádať mladých, aby boli podobní ako on. </a:t>
            </a:r>
            <a:r>
              <a:rPr lang="en-GB" sz="1100" u="sng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Užitoční </a:t>
            </a: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a svojmu okoliu </a:t>
            </a:r>
            <a:r>
              <a:rPr lang="en-GB" sz="1100" u="sng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prispievali</a:t>
            </a: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, čo vytvorí o značke silné povedomie a mladí sa s ňou budú kvôli autenticite radi spájať natrvalo.</a:t>
            </a:r>
            <a:endParaRPr sz="1000">
              <a:solidFill>
                <a:srgbClr val="0049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330500" y="511750"/>
            <a:ext cx="82641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George sa rozhodol, že vytvorí platformu Dajsvetuosvetu.sk kde chce pomáhať budovať rešpektujúcu, múdru a kriticky zmýšľajúcu komunitu mladých ľudí, ktorí si budú navzájom </a:t>
            </a:r>
            <a:r>
              <a:rPr lang="en-GB" sz="1100" u="sng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uľahčovať</a:t>
            </a: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 život a inšpirovať sa </a:t>
            </a:r>
            <a:r>
              <a:rPr lang="en-GB" sz="1100" u="sng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prispievaním</a:t>
            </a: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 užitočných rád a lifehackov, ktorými sa im darí pasovať s vážnymi spoločenskými témami ako je mentálne zdravie, enviromentálne témy, rasizmus, závislosti či vzdelávanie. </a:t>
            </a:r>
            <a:endParaRPr sz="1100">
              <a:solidFill>
                <a:srgbClr val="0049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49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Vďaka Georgovi sa tak bude môcť každý obyčajný chalan, či dievča stať na chvíľu influencerom </a:t>
            </a:r>
            <a:endParaRPr b="1" sz="1100">
              <a:solidFill>
                <a:srgbClr val="0049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a povedať širokému publiku ľubovoľným spôsobom to, ako sa pasuje s problémami dnešnej doby.</a:t>
            </a:r>
            <a:endParaRPr b="1" sz="1100">
              <a:solidFill>
                <a:srgbClr val="0049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49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4"/>
          <p:cNvSpPr txBox="1"/>
          <p:nvPr>
            <p:ph idx="4294967295" type="title"/>
          </p:nvPr>
        </p:nvSpPr>
        <p:spPr>
          <a:xfrm>
            <a:off x="4799275" y="2308475"/>
            <a:ext cx="3095100" cy="3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497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Cieľ</a:t>
            </a:r>
            <a:endParaRPr sz="1500">
              <a:solidFill>
                <a:srgbClr val="00497B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4799275" y="2696075"/>
            <a:ext cx="3823500" cy="20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Vytvorí sa úprimný digitálny priestor, ktorý podporí zdravé sebavedomie mladých ľudí, tým že sa budú môcť vyjadriť nahlas, či potichu pred širokým publikom a dokáže atraktívne a organicky búrať rôzne tabu a riešiť hlboké myšlienky, či problémy a témy, na ktorých mladým skutočne záleží, nielen počas leta, ale celého roka.</a:t>
            </a:r>
            <a:endParaRPr sz="1100">
              <a:solidFill>
                <a:srgbClr val="0049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DE3FA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4801" y="616362"/>
            <a:ext cx="7149202" cy="402142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idx="4294967295" type="title"/>
          </p:nvPr>
        </p:nvSpPr>
        <p:spPr>
          <a:xfrm>
            <a:off x="337050" y="228750"/>
            <a:ext cx="2951400" cy="3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497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Portál - obsahová platforma</a:t>
            </a:r>
            <a:endParaRPr sz="1500">
              <a:solidFill>
                <a:srgbClr val="00497B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311700" y="766800"/>
            <a:ext cx="3002100" cy="35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Základným pilierom v digitálnom prostredí je web, na ktorý môžu mladí prispievať vlastným obsahom do jednotlivých kategórií (environment  / mentálne zdravie / vzdelávanie / rasizmus / kultúra …). Na webe by mali možnosti vyjadriť sa všetkými spôsobmi, akými sa dnes dá generovať digitálny obsah - vložením písaného textu, zvukovou nahrávkou, tvorbou meme (vďaka generátoru, ktorý by tam bol zabudovaný), či vložením videa ...) </a:t>
            </a:r>
            <a:endParaRPr sz="1100">
              <a:solidFill>
                <a:srgbClr val="0049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49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Obsah by vždy priebiehal pred zverejnením autorizáciou a musel by dodržiavať zverejnené </a:t>
            </a:r>
            <a:b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100" u="sng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Pravidlá komunity</a:t>
            </a: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/ </a:t>
            </a:r>
            <a:r>
              <a:rPr i="1"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Spôsoby</a:t>
            </a: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, akými môžeš </a:t>
            </a:r>
            <a:r>
              <a:rPr lang="en-GB" sz="1100" u="sng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prispieť</a:t>
            </a: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 k pozitívnejšiemu prostrediu a </a:t>
            </a:r>
            <a:r>
              <a:rPr lang="en-GB" sz="1100" u="sng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uľahčiť </a:t>
            </a: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budúcnosť:</a:t>
            </a:r>
            <a:b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- tvor, motivuj a posilňuj</a:t>
            </a:r>
            <a:b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- zastav hanbu, súdenie, polarizovanie a porovnávanie</a:t>
            </a:r>
            <a:b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- buď citlivý a empatický</a:t>
            </a:r>
            <a:b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- buď špecifický</a:t>
            </a:r>
            <a:b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- buduj seba a svoje sebavedomie zdravo - odvahou vyjadriť svoje potreby a svoj názor</a:t>
            </a:r>
            <a:endParaRPr sz="1100">
              <a:solidFill>
                <a:srgbClr val="0049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797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97B"/>
              </a:buClr>
              <a:buSzPct val="100000"/>
              <a:buFont typeface="Open Sans"/>
              <a:buChar char="-"/>
            </a:pPr>
            <a:r>
              <a:rPr i="1"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a aplikuj SLSP = SnívajLeboSnysaPlnia</a:t>
            </a:r>
            <a:endParaRPr sz="1100">
              <a:solidFill>
                <a:srgbClr val="0049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E80C2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863" y="709425"/>
            <a:ext cx="2818525" cy="28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7612" y="709425"/>
            <a:ext cx="2818525" cy="28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62738" y="709425"/>
            <a:ext cx="2818525" cy="28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247875" y="3628075"/>
            <a:ext cx="8648100" cy="24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Vizuálna Identita kampane bude ľahko adaptovateľná v digitálnom prostredí,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ako bannerov, tak na potrebnú digitálnu komunikáciu.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DE3FA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4294967295" type="title"/>
          </p:nvPr>
        </p:nvSpPr>
        <p:spPr>
          <a:xfrm>
            <a:off x="311700" y="445025"/>
            <a:ext cx="1099500" cy="3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497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Ekosystém</a:t>
            </a:r>
            <a:endParaRPr sz="1500">
              <a:solidFill>
                <a:srgbClr val="00497B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8" name="Google Shape;88;p17"/>
          <p:cNvSpPr txBox="1"/>
          <p:nvPr>
            <p:ph idx="1" type="subTitle"/>
          </p:nvPr>
        </p:nvSpPr>
        <p:spPr>
          <a:xfrm>
            <a:off x="311700" y="832625"/>
            <a:ext cx="5364000" cy="3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George by vytvoril okrem webovej platformy Dajsvetuosvetu.sk aj svoje vlastné komunikačné kanály na fejsbúku, instagrame a tiktoku. Jeho vlastné profily by však neboli o ňom. Slúžili by primárne na tvorbu podporných komunít pre mladých a z webu by tam prezdieľaval autentický obsah, ktorý by sa šíril organicky (</a:t>
            </a:r>
            <a:r>
              <a:rPr i="1"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schválený a overený obsah s ktorým autori vedome súhlasili, že poputuje aj na sociálne siete.</a:t>
            </a: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) Vďaka jeho digitálnej všademprítomnosti by sa však pod príspevkami nešíril hejtspeach, pretože by jeho hlavnou úlohou bolo viesť pod príspevkami dialóg a uvedomelo spravovať komunitu na jednotlivých sociálnych sieťach tak, aby išlo o bezpečné a kultivované online prostredie, kde sa nikto nebojí vyjadriť svoj názor.</a:t>
            </a:r>
            <a:endParaRPr sz="1100">
              <a:solidFill>
                <a:srgbClr val="0049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49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V tomto digitálnom prostredí by samozrejme mohol z času na čas prispieť aj on svojim vlastným príspevkom, kde by komunikoval napríklad rôzne nové fíčury, ktorými ľuďom </a:t>
            </a:r>
            <a:r>
              <a:rPr lang="en-GB" sz="1100" u="sng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prispieva</a:t>
            </a: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GB" sz="1100" u="sng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uľahčuje</a:t>
            </a: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 život on, alebo rady, ktoré môžu mladým zlepšovať budúcnosť spoločnosti.</a:t>
            </a:r>
            <a:endParaRPr sz="1100">
              <a:solidFill>
                <a:srgbClr val="0049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2325" y="152400"/>
            <a:ext cx="279121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E80C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9425" y="0"/>
            <a:ext cx="255874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3297" y="368325"/>
            <a:ext cx="255874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5244" y="0"/>
            <a:ext cx="255874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>
            <p:ph idx="4294967295" type="title"/>
          </p:nvPr>
        </p:nvSpPr>
        <p:spPr>
          <a:xfrm>
            <a:off x="311700" y="445025"/>
            <a:ext cx="19479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User Generated Content</a:t>
            </a:r>
            <a:endParaRPr sz="15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8" name="Google Shape;98;p18"/>
          <p:cNvSpPr txBox="1"/>
          <p:nvPr>
            <p:ph idx="1" type="subTitle"/>
          </p:nvPr>
        </p:nvSpPr>
        <p:spPr>
          <a:xfrm>
            <a:off x="311700" y="1476600"/>
            <a:ext cx="1947900" cy="24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Vo forme sponzorovaných Instagram a Facebook Stories bude Slovenská sporiteľna zdieľať nahrané najoriginálnejšie výzvy, bankové lifehacks od užívateľov portálu dajsvetuosvetu.sk. Ukáže tak tvár obyčajných mladých ľudí, čím posilní svoj Image a komunitu mladých ľudí.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DE3FA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251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Audio v online prostredí</a:t>
            </a:r>
            <a:endParaRPr sz="1500">
              <a:solidFill>
                <a:srgbClr val="0049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1300" y="152400"/>
            <a:ext cx="2721770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>
            <p:ph idx="4294967295" type="subTitle"/>
          </p:nvPr>
        </p:nvSpPr>
        <p:spPr>
          <a:xfrm>
            <a:off x="311700" y="757425"/>
            <a:ext cx="5593500" cy="14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Reklama na hudobnej platforme Spotify je ideálny audio reklamný formát, kde perfektne zacielime na základe záujmov užívateľov. Doručíme tak message </a:t>
            </a:r>
            <a:r>
              <a:rPr i="1"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“prispievaj a uľahčuj život ako George” </a:t>
            </a: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 a zároveň užívateľom prinášame vedomosť o platforme Dajsvetuosvetu.sk, benefitoch účtu pre mladých a aplikácii George formou konverzácie medzi dvoma mladými ľuďmi.</a:t>
            </a:r>
            <a:endParaRPr sz="1100">
              <a:solidFill>
                <a:srgbClr val="0049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497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Reklamný formát tak bude znieť prirodzene a svojou obyčajnosťou, vyjadrí pointu, že aj obyčajný človek môže zdieľaním svojho obyčajného názoru niekomu pomôcť.</a:t>
            </a:r>
            <a:endParaRPr sz="1100">
              <a:solidFill>
                <a:srgbClr val="0049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1250" y="4542001"/>
            <a:ext cx="1497999" cy="44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>
            <p:ph idx="4294967295" type="subTitle"/>
          </p:nvPr>
        </p:nvSpPr>
        <p:spPr>
          <a:xfrm>
            <a:off x="418800" y="2021825"/>
            <a:ext cx="5379300" cy="19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497B"/>
                </a:solidFill>
              </a:rPr>
              <a:t>Ukážka skriptu:</a:t>
            </a:r>
            <a:br>
              <a:rPr b="1" lang="en-GB" sz="1100">
                <a:solidFill>
                  <a:srgbClr val="00497B"/>
                </a:solidFill>
              </a:rPr>
            </a:br>
            <a:br>
              <a:rPr b="1" lang="en-GB" sz="1100">
                <a:solidFill>
                  <a:srgbClr val="00497B"/>
                </a:solidFill>
              </a:rPr>
            </a:br>
            <a:r>
              <a:rPr b="1" lang="en-GB" sz="1100">
                <a:solidFill>
                  <a:srgbClr val="00497B"/>
                </a:solidFill>
              </a:rPr>
              <a:t>Speaker 1:</a:t>
            </a:r>
            <a:r>
              <a:rPr b="1" i="1" lang="en-GB" sz="1100">
                <a:solidFill>
                  <a:srgbClr val="00497B"/>
                </a:solidFill>
              </a:rPr>
              <a:t> </a:t>
            </a:r>
            <a:r>
              <a:rPr i="1" lang="en-GB" sz="1100">
                <a:solidFill>
                  <a:srgbClr val="00497B"/>
                </a:solidFill>
              </a:rPr>
              <a:t>Je jedno aká je tvoja cesta a je jedno kam smeruješ. Určite máš aj ty čím prispieť a možno tým dokonca niekomu uľahčíš život.</a:t>
            </a:r>
            <a:endParaRPr i="1" sz="1100">
              <a:solidFill>
                <a:srgbClr val="00497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497B"/>
                </a:solidFill>
              </a:rPr>
              <a:t>Speaker 2:</a:t>
            </a:r>
            <a:r>
              <a:rPr i="1" lang="en-GB" sz="1100">
                <a:solidFill>
                  <a:srgbClr val="00497B"/>
                </a:solidFill>
              </a:rPr>
              <a:t> Ako George?</a:t>
            </a:r>
            <a:endParaRPr i="1" sz="1100">
              <a:solidFill>
                <a:srgbClr val="00497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497B"/>
                </a:solidFill>
              </a:rPr>
              <a:t>Speaker 1:</a:t>
            </a:r>
            <a:r>
              <a:rPr i="1" lang="en-GB" sz="1100">
                <a:solidFill>
                  <a:srgbClr val="00497B"/>
                </a:solidFill>
              </a:rPr>
              <a:t> Kto je George?</a:t>
            </a:r>
            <a:endParaRPr i="1" sz="1100">
              <a:solidFill>
                <a:srgbClr val="00497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497B"/>
                </a:solidFill>
              </a:rPr>
              <a:t>Speaker 2:</a:t>
            </a:r>
            <a:r>
              <a:rPr i="1" lang="en-GB" sz="1100">
                <a:solidFill>
                  <a:srgbClr val="00497B"/>
                </a:solidFill>
              </a:rPr>
              <a:t> Appka! Ktorá ti prispieva za určité nákupy. Dá ti až 60 eur len za to, že si na nej založíš účet</a:t>
            </a:r>
            <a:br>
              <a:rPr i="1" lang="en-GB" sz="1100">
                <a:solidFill>
                  <a:srgbClr val="00497B"/>
                </a:solidFill>
              </a:rPr>
            </a:br>
            <a:r>
              <a:rPr i="1" lang="en-GB" sz="1100">
                <a:solidFill>
                  <a:srgbClr val="00497B"/>
                </a:solidFill>
              </a:rPr>
              <a:t>a k tomu ti extrémne uľahčí život.</a:t>
            </a:r>
            <a:endParaRPr i="1" sz="1100">
              <a:solidFill>
                <a:srgbClr val="00497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497B"/>
                </a:solidFill>
              </a:rPr>
              <a:t>Speaker 1:</a:t>
            </a:r>
            <a:r>
              <a:rPr i="1" lang="en-GB" sz="1100">
                <a:solidFill>
                  <a:srgbClr val="00497B"/>
                </a:solidFill>
              </a:rPr>
              <a:t> Oukej, tak buď ako ten George a na stránke dajsvetuosvetu.sk môžeš nejakým názorom alebo lifehackom uľahčiť niekomu život, alebo prispieť k riešeniu tém, ktoré trápia spoločnosť.</a:t>
            </a:r>
            <a:endParaRPr i="1" sz="1100">
              <a:solidFill>
                <a:srgbClr val="00497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100">
                <a:solidFill>
                  <a:srgbClr val="00497B"/>
                </a:solidFill>
              </a:rPr>
              <a:t>Speaker 2:</a:t>
            </a:r>
            <a:r>
              <a:rPr i="1" lang="en-GB" sz="1100">
                <a:solidFill>
                  <a:srgbClr val="00497B"/>
                </a:solidFill>
              </a:rPr>
              <a:t> A ty nezabudni na tú aplikáciu od Slovenskej sporiteľne. Vytvorený účet maš s Georgeom už za 9 minút a ideš na to.</a:t>
            </a:r>
            <a:endParaRPr sz="1100">
              <a:solidFill>
                <a:srgbClr val="0049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800" y="4541997"/>
            <a:ext cx="1220381" cy="44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>
            <p:ph idx="4294967295" type="subTitle"/>
          </p:nvPr>
        </p:nvSpPr>
        <p:spPr>
          <a:xfrm>
            <a:off x="311700" y="3818188"/>
            <a:ext cx="5379300" cy="6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Na Clubhouse by mohol moderovať </a:t>
            </a:r>
            <a:r>
              <a:rPr i="1" lang="en-GB" sz="10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( v skutočnosti facilitátori s robotickým hlasom)</a:t>
            </a:r>
            <a:r>
              <a:rPr lang="en-GB" sz="1000">
                <a:solidFill>
                  <a:srgbClr val="00497B"/>
                </a:solidFill>
                <a:latin typeface="Open Sans"/>
                <a:ea typeface="Open Sans"/>
                <a:cs typeface="Open Sans"/>
                <a:sym typeface="Open Sans"/>
              </a:rPr>
              <a:t> debaty mladých, v ktorých by chceli riešiť a debatovať o dôležitých spoločneských témach a vymienať si sovje skúsenosti. </a:t>
            </a:r>
            <a:endParaRPr sz="1000">
              <a:solidFill>
                <a:srgbClr val="0049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E80C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ctrTitle"/>
          </p:nvPr>
        </p:nvSpPr>
        <p:spPr>
          <a:xfrm>
            <a:off x="868150" y="-532075"/>
            <a:ext cx="5451900" cy="43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78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#vyjadri</a:t>
            </a:r>
            <a:r>
              <a:rPr b="1" lang="en-GB" sz="378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SLSP</a:t>
            </a:r>
            <a:endParaRPr b="1" sz="378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78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GB" sz="378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ebavedomí</a:t>
            </a:r>
            <a:endParaRPr sz="378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78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lang="en-GB" sz="378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epší</a:t>
            </a:r>
            <a:endParaRPr sz="378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78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GB" sz="378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vojský</a:t>
            </a:r>
            <a:endParaRPr sz="378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78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n-GB" sz="378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ohľad</a:t>
            </a:r>
            <a:endParaRPr sz="378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3300" y="113375"/>
            <a:ext cx="2421226" cy="419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