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Montserrat"/>
      <p:regular r:id="rId48"/>
      <p:bold r:id="rId49"/>
      <p:italic r:id="rId50"/>
      <p:boldItalic r:id="rId51"/>
    </p:embeddedFont>
    <p:embeddedFont>
      <p:font typeface="Montserrat Thin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regular.fntdata"/><Relationship Id="rId47" Type="http://schemas.openxmlformats.org/officeDocument/2006/relationships/slide" Target="slides/slide42.xml"/><Relationship Id="rId49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MontserratThin-bold.fntdata"/><Relationship Id="rId52" Type="http://schemas.openxmlformats.org/officeDocument/2006/relationships/font" Target="fonts/MontserratThin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Thin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Thin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718b592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718b592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721d6979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721d6979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718b592c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718b592c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718b592c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718b592c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718b592c6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718b592c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721d6979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721d6979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718b592c6_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718b592c6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 urobiť jeden fb post a doplniť emoji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718b0aacb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718b0aacb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 urobiť jeden fb post a doplniť emoji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718b592c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718b592c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718b592c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718b592c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Upraviť fotky ak zostane čas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718b0aac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718b0aac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718b592c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718b592c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721d6979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721d6979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Doplniť dáta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718b592c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718b592c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718b592c6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d718b592c6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718b592c6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718b592c6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7232455b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7232455b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718b592c6_2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718b592c6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d718b592c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d718b592c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d718b592c6_2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d718b592c6_2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d718b592c6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d718b592c6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718b592c6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718b592c6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7232455b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d7232455b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721d6979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721d6979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718b592c6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718b592c6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d718b592c6_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d718b592c6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7232455b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7232455b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d718b592c6_2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d718b592c6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718b592c6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718b592c6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718b592c6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d718b592c6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7232455b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d7232455b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7232455bb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d7232455bb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718b0aacb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718b0aacb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7232455b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d7232455b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d7232455b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d7232455b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7232455b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7232455b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718b0aa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718b0aa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Vymeniť pozadie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718b0aacb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718b0aacb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718b592c6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718b592c6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718b592c6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718b592c6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721d6979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721d6979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5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55227" y="1840100"/>
            <a:ext cx="573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Montserrat Thin"/>
                <a:ea typeface="Montserrat Thin"/>
                <a:cs typeface="Montserrat Thin"/>
                <a:sym typeface="Montserrat Thin"/>
              </a:rPr>
              <a:t>Young lions '21</a:t>
            </a:r>
            <a:endParaRPr i="1" sz="2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55227" y="2238500"/>
            <a:ext cx="57390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100">
                <a:latin typeface="Montserrat"/>
                <a:ea typeface="Montserrat"/>
                <a:cs typeface="Montserrat"/>
                <a:sym typeface="Montserrat"/>
              </a:rPr>
              <a:t>digital</a:t>
            </a:r>
            <a:endParaRPr b="1" i="1" sz="6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855227" y="3287000"/>
            <a:ext cx="765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Thin"/>
                <a:ea typeface="Montserrat Thin"/>
                <a:cs typeface="Montserrat Thin"/>
                <a:sym typeface="Montserrat Thin"/>
              </a:rPr>
              <a:t>SLSP / George ft. Od dobroty</a:t>
            </a:r>
            <a:endParaRPr sz="2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681800" y="4533600"/>
            <a:ext cx="226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Thin"/>
                <a:ea typeface="Montserrat Thin"/>
                <a:cs typeface="Montserrat Thin"/>
                <a:sym typeface="Montserrat Thin"/>
              </a:rPr>
              <a:t>04. 05. 2021</a:t>
            </a:r>
            <a:endParaRPr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3711300" y="528600"/>
            <a:ext cx="172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social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media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1305600" y="1678950"/>
            <a:ext cx="65328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 komunikácií na social platformách budeme využívať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drzý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až satiristický tone of voice, ktorý sa nebojí “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rýpnúť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” si do konkurencie, riešiť vážne témy alebo ukázať, čo všetko George dokáže.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Prečo?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latin typeface="Montserrat"/>
                <a:ea typeface="Montserrat"/>
                <a:cs typeface="Montserrat"/>
                <a:sym typeface="Montserrat"/>
              </a:rPr>
              <a:t>Lebo to si dovolí iba OG! </a:t>
            </a:r>
            <a:endParaRPr b="1" i="1"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1766351" y="2094600"/>
            <a:ext cx="537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insta</a:t>
            </a:r>
            <a:r>
              <a:rPr lang="en" sz="5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stories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 rotWithShape="1">
          <a:blip r:embed="rId4">
            <a:alphaModFix/>
          </a:blip>
          <a:srcRect b="602" l="0" r="0" t="602"/>
          <a:stretch/>
        </p:blipFill>
        <p:spPr>
          <a:xfrm>
            <a:off x="5930001" y="393277"/>
            <a:ext cx="2480674" cy="435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 b="602" l="0" r="0" t="602"/>
          <a:stretch/>
        </p:blipFill>
        <p:spPr>
          <a:xfrm>
            <a:off x="3331666" y="393250"/>
            <a:ext cx="2480674" cy="435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6">
            <a:alphaModFix/>
          </a:blip>
          <a:srcRect b="602" l="0" r="0" t="602"/>
          <a:stretch/>
        </p:blipFill>
        <p:spPr>
          <a:xfrm>
            <a:off x="733325" y="393266"/>
            <a:ext cx="2480674" cy="4356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4">
            <a:alphaModFix/>
          </a:blip>
          <a:srcRect b="602" l="0" r="0" t="602"/>
          <a:stretch/>
        </p:blipFill>
        <p:spPr>
          <a:xfrm>
            <a:off x="5930001" y="393277"/>
            <a:ext cx="2480674" cy="435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5">
            <a:alphaModFix/>
          </a:blip>
          <a:srcRect b="602" l="0" r="0" t="602"/>
          <a:stretch/>
        </p:blipFill>
        <p:spPr>
          <a:xfrm>
            <a:off x="3331666" y="393250"/>
            <a:ext cx="2480674" cy="435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6">
            <a:alphaModFix/>
          </a:blip>
          <a:srcRect b="602" l="0" r="0" t="602"/>
          <a:stretch/>
        </p:blipFill>
        <p:spPr>
          <a:xfrm>
            <a:off x="733325" y="393266"/>
            <a:ext cx="2480674" cy="4356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4">
            <a:alphaModFix/>
          </a:blip>
          <a:srcRect b="602" l="0" r="0" t="602"/>
          <a:stretch/>
        </p:blipFill>
        <p:spPr>
          <a:xfrm>
            <a:off x="5930001" y="393277"/>
            <a:ext cx="2480674" cy="435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5">
            <a:alphaModFix/>
          </a:blip>
          <a:srcRect b="602" l="0" r="0" t="602"/>
          <a:stretch/>
        </p:blipFill>
        <p:spPr>
          <a:xfrm>
            <a:off x="3331666" y="393250"/>
            <a:ext cx="2480674" cy="435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6">
            <a:alphaModFix/>
          </a:blip>
          <a:srcRect b="602" l="0" r="0" t="602"/>
          <a:stretch/>
        </p:blipFill>
        <p:spPr>
          <a:xfrm>
            <a:off x="733325" y="393266"/>
            <a:ext cx="2480674" cy="4356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1700401" y="2094600"/>
            <a:ext cx="550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social</a:t>
            </a:r>
            <a:r>
              <a:rPr lang="en" sz="5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feed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24025" y="-41203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4275" y="-41203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2109202" y="533693"/>
            <a:ext cx="383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,</a:t>
            </a:r>
            <a:endParaRPr sz="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 txBox="1"/>
          <p:nvPr/>
        </p:nvSpPr>
        <p:spPr>
          <a:xfrm>
            <a:off x="483625" y="1287030"/>
            <a:ext cx="24645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Montserrat"/>
                <a:ea typeface="Montserrat"/>
                <a:cs typeface="Montserrat"/>
                <a:sym typeface="Montserrat"/>
              </a:rPr>
              <a:t>HDL: 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KEĎ SI OG, </a:t>
            </a:r>
            <a:b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FAME NERIEŠIŠ.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Copy: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Tvoj štýl určite nebude ako z druhej ruky, keď nakúpiš v second hande. Navyše služba </a:t>
            </a: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Moneyback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 sz="12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od Georga funguje rovnako dobre ako pri známych 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značkách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. Avšak nákupom v second hande si 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zaslúži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rešpekt prírody. 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339754" y="1287030"/>
            <a:ext cx="2464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Montserrat"/>
                <a:ea typeface="Montserrat"/>
                <a:cs typeface="Montserrat"/>
                <a:sym typeface="Montserrat"/>
              </a:rPr>
              <a:t>HDL: 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KEĎ SI OG, IBA FUN TI NESTAČÍ.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Copy: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ZODPOVEDNOSŤ, TRPEZLIVOSŤ, CIEĽAVEDOMOSŤ, ÚPRIMNOSŤ, MÚDROSŤ. To sú vlastnosti, ktoré zdobia pravého OG. Získaj prirodzený rešpekt a </a:t>
            </a: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60 €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 za otvorenie online účtu.   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6305887" y="1287030"/>
            <a:ext cx="24645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Montserrat"/>
                <a:ea typeface="Montserrat"/>
                <a:cs typeface="Montserrat"/>
                <a:sym typeface="Montserrat"/>
              </a:rPr>
              <a:t>HDL: 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KEĎ SI OG, MÁŠ NAJLEPŠÍ ŠTUDENSKÝ ŽIVOT.</a:t>
            </a: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Copy::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OG má milión možností ako za veci zaplatiť. Zaslúž si rešpekt spolužiakov a plať čím chceš </a:t>
            </a: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od hodiniek po eco platobnú kartu.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 Ale hlavne ako OG neplať za účet.   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facebook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posty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9" name="Google Shape;179;p29"/>
          <p:cNvCxnSpPr/>
          <p:nvPr/>
        </p:nvCxnSpPr>
        <p:spPr>
          <a:xfrm>
            <a:off x="3100125" y="1356525"/>
            <a:ext cx="0" cy="30429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29"/>
          <p:cNvCxnSpPr/>
          <p:nvPr/>
        </p:nvCxnSpPr>
        <p:spPr>
          <a:xfrm>
            <a:off x="6095775" y="1356525"/>
            <a:ext cx="0" cy="30429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/>
          <p:nvPr/>
        </p:nvSpPr>
        <p:spPr>
          <a:xfrm>
            <a:off x="1700401" y="2094600"/>
            <a:ext cx="550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media</a:t>
            </a:r>
            <a:r>
              <a:rPr lang="en" sz="5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4">
            <a:alphaModFix/>
          </a:blip>
          <a:srcRect b="0" l="0" r="49034" t="0"/>
          <a:stretch/>
        </p:blipFill>
        <p:spPr>
          <a:xfrm>
            <a:off x="1564838" y="1169388"/>
            <a:ext cx="1846724" cy="20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 rotWithShape="1">
          <a:blip r:embed="rId5">
            <a:alphaModFix/>
          </a:blip>
          <a:srcRect b="0" l="4223" r="4560" t="0"/>
          <a:stretch/>
        </p:blipFill>
        <p:spPr>
          <a:xfrm>
            <a:off x="3645263" y="1169400"/>
            <a:ext cx="1850101" cy="202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 txBox="1"/>
          <p:nvPr/>
        </p:nvSpPr>
        <p:spPr>
          <a:xfrm>
            <a:off x="1568288" y="3551700"/>
            <a:ext cx="185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separ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1"/>
          <p:cNvSpPr txBox="1"/>
          <p:nvPr/>
        </p:nvSpPr>
        <p:spPr>
          <a:xfrm>
            <a:off x="3645263" y="3551700"/>
            <a:ext cx="185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pažická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6">
            <a:alphaModFix/>
          </a:blip>
          <a:srcRect b="0" l="4389" r="4552" t="0"/>
          <a:stretch/>
        </p:blipFill>
        <p:spPr>
          <a:xfrm>
            <a:off x="5729063" y="1169388"/>
            <a:ext cx="1846725" cy="20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/>
        </p:nvSpPr>
        <p:spPr>
          <a:xfrm>
            <a:off x="5729063" y="3551700"/>
            <a:ext cx="185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duklock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1568275" y="4064950"/>
            <a:ext cx="18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youtube / </a:t>
            </a:r>
            <a:br>
              <a:rPr lang="en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spotify / deezer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3645263" y="4064950"/>
            <a:ext cx="18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youtube / </a:t>
            </a:r>
            <a:br>
              <a:rPr lang="en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online banners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5729063" y="4064950"/>
            <a:ext cx="185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youtube /  mobile games banner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heroes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90234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brief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910200" y="2859200"/>
            <a:ext cx="54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Zatraktívniť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Slovenskú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sporiteľňu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ľuďom vo veku 15-26 rokov.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Zmeniť vnímanie značky SLSP, aby bola vnímaná </a:t>
            </a:r>
            <a:b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ako </a:t>
            </a:r>
            <a: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značka pre mladých.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650" y="84325"/>
            <a:ext cx="2705173" cy="2774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2"/>
          <p:cNvSpPr txBox="1"/>
          <p:nvPr/>
        </p:nvSpPr>
        <p:spPr>
          <a:xfrm>
            <a:off x="729600" y="1580325"/>
            <a:ext cx="7684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Na YT budeme fanúšikom ponúkať návod,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čo by urobil pravý OG,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ktorý by sa ocitol v jeho situácií.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Toho budú zosobňovať naši influenceri, ktorí si už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u mladej cieľovky dokázali získať rešpekt.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 videu dajú influenceri jasne najavo ich názor na reklamu v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streamovacích službách, ekológiu a gaming.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. 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2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youtube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bumper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999931">
            <a:off x="7357026" y="2391377"/>
            <a:ext cx="2159575" cy="221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483625" y="1287030"/>
            <a:ext cx="24645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Univerzálne videá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Separ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Keď si og, nemusíš čakať na koniec reklamy!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Lebo s Georgom si založíš účet kdekoľvek.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33"/>
          <p:cNvSpPr txBox="1"/>
          <p:nvPr/>
        </p:nvSpPr>
        <p:spPr>
          <a:xfrm>
            <a:off x="3339754" y="1287030"/>
            <a:ext cx="24645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Eko / slow-fashion 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Natália Pažická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Pravý OG má rešpekt od prírody.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Založ si online účet cez Georga a plať čím chceš od hodiniek po eco platobnú kartu. Hlavne nech na to nedoplatí prírod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6305875" y="1287024"/>
            <a:ext cx="2464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Gamestream / Twitch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latin typeface="Montserrat"/>
                <a:ea typeface="Montserrat"/>
                <a:cs typeface="Montserrat"/>
                <a:sym typeface="Montserrat"/>
              </a:rPr>
              <a:t>Duklock</a:t>
            </a:r>
            <a:endParaRPr b="1" i="1"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eď si OG, nemusíš čakať kým sa ti dobije život.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ontserrat"/>
                <a:ea typeface="Montserrat"/>
                <a:cs typeface="Montserrat"/>
                <a:sym typeface="Montserrat"/>
              </a:rPr>
              <a:t>S Georgom si založíš účet kdekoľvek. 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33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Voiceover v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bumproch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9" name="Google Shape;219;p33"/>
          <p:cNvCxnSpPr/>
          <p:nvPr/>
        </p:nvCxnSpPr>
        <p:spPr>
          <a:xfrm>
            <a:off x="3100125" y="1356525"/>
            <a:ext cx="0" cy="30429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33"/>
          <p:cNvCxnSpPr/>
          <p:nvPr/>
        </p:nvCxnSpPr>
        <p:spPr>
          <a:xfrm>
            <a:off x="6095775" y="1356525"/>
            <a:ext cx="0" cy="30429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4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 txBox="1"/>
          <p:nvPr/>
        </p:nvSpPr>
        <p:spPr>
          <a:xfrm>
            <a:off x="729600" y="1391950"/>
            <a:ext cx="7704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Na Spotify využijeme reklamný priestor v neplatenej verzii služby. Tu sa zameriame na obsah prerušovaný reklamou.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udeme dramatizovať fakt, že s účtom cez Georga, si jednoducho už zriadia fanúšikovia premium účet.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spotify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ads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5369650" y="2646250"/>
            <a:ext cx="3272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Voiceover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“Keď si OG, nikto ti nepreruší flow. </a:t>
            </a:r>
            <a:r>
              <a:rPr i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Preskoč reklamy a vyber si čo budeš počúvať. Založ si online účet cez Goerga, s ktorý si jednoducho otvoríš účet aj na Spotify. “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9" name="Google Shape;229;p34"/>
          <p:cNvPicPr preferRelativeResize="0"/>
          <p:nvPr/>
        </p:nvPicPr>
        <p:blipFill rotWithShape="1">
          <a:blip r:embed="rId4">
            <a:alphaModFix/>
          </a:blip>
          <a:srcRect b="54079" l="0" r="17005" t="0"/>
          <a:stretch/>
        </p:blipFill>
        <p:spPr>
          <a:xfrm>
            <a:off x="729600" y="2689325"/>
            <a:ext cx="4472714" cy="12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5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 txBox="1"/>
          <p:nvPr/>
        </p:nvSpPr>
        <p:spPr>
          <a:xfrm>
            <a:off x="729600" y="2114125"/>
            <a:ext cx="7684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 online komunikácii sa zameriame na 3 témy - hudba, ekológia, gaming.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Podľa zamerania vyberieme weby ako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napríklad Refresher a články s touto tematikou, StatitUp, Noizz.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online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banners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96855">
            <a:off x="200876" y="-348149"/>
            <a:ext cx="2159575" cy="221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6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6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online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banners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4" name="Google Shape;2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063" y="1111148"/>
            <a:ext cx="7447977" cy="36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7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7"/>
          <p:cNvSpPr txBox="1"/>
          <p:nvPr/>
        </p:nvSpPr>
        <p:spPr>
          <a:xfrm>
            <a:off x="512750" y="1961421"/>
            <a:ext cx="2502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Keď si OG, nikto ti nepreruší flow. Lebo s Georgom si založíš účet kdekoľvek.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37"/>
          <p:cNvSpPr txBox="1"/>
          <p:nvPr/>
        </p:nvSpPr>
        <p:spPr>
          <a:xfrm>
            <a:off x="3564525" y="1885221"/>
            <a:ext cx="2114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Pravý OG má rešpekt od prírody. Založ si online účet cez Georga s eko kartou, na ktorú príroda nedoplatí.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37"/>
          <p:cNvSpPr txBox="1"/>
          <p:nvPr/>
        </p:nvSpPr>
        <p:spPr>
          <a:xfrm>
            <a:off x="6688575" y="1885221"/>
            <a:ext cx="1728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Keď si OG, nemusíš čakať kým sa ti dobije život. S georgom si založíš účet kdekoľvek. </a:t>
            </a:r>
            <a:endParaRPr/>
          </a:p>
        </p:txBody>
      </p:sp>
      <p:sp>
        <p:nvSpPr>
          <p:cNvPr id="253" name="Google Shape;253;p37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online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banners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4" name="Google Shape;254;p37"/>
          <p:cNvCxnSpPr/>
          <p:nvPr/>
        </p:nvCxnSpPr>
        <p:spPr>
          <a:xfrm>
            <a:off x="3100125" y="1735250"/>
            <a:ext cx="0" cy="22854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37"/>
          <p:cNvCxnSpPr/>
          <p:nvPr/>
        </p:nvCxnSpPr>
        <p:spPr>
          <a:xfrm>
            <a:off x="6095775" y="1735250"/>
            <a:ext cx="0" cy="22854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8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/>
          <p:nvPr/>
        </p:nvSpPr>
        <p:spPr>
          <a:xfrm>
            <a:off x="1446050" y="1892925"/>
            <a:ext cx="3462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 komunikácii nevynecháme ani stále sa rozširujúcu sa cieľovku gamerov. Na nich budeme cieliť v banneroch ktoré sa zobrazia v momente, keď prehrajú a potrebujú si dobiť život pozretím reklamy.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38"/>
          <p:cNvSpPr txBox="1"/>
          <p:nvPr/>
        </p:nvSpPr>
        <p:spPr>
          <a:xfrm>
            <a:off x="5706575" y="1833000"/>
            <a:ext cx="2340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HDL: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eď si OG, nemusíš čakať kým sa ti dobije život. S Georgom si založíš účet kdekoľvek. </a:t>
            </a:r>
            <a:endParaRPr/>
          </a:p>
        </p:txBody>
      </p:sp>
      <p:sp>
        <p:nvSpPr>
          <p:cNvPr id="263" name="Google Shape;263;p38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mobil 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online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banners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4" name="Google Shape;264;p38"/>
          <p:cNvCxnSpPr/>
          <p:nvPr/>
        </p:nvCxnSpPr>
        <p:spPr>
          <a:xfrm>
            <a:off x="5224700" y="1704525"/>
            <a:ext cx="0" cy="22854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9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9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616650" y="1956150"/>
            <a:ext cx="4077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 spolupráci s najčítanejším médiom mladých pripravíme online video, kde sa ich budeme pýtať, kto je to OG a aký by mal byť. Rovnako im položíme otázku, koľko by mal zarábať pravý OG a následne ponúkneme zárobok 60€ iba za 9 minút. Celé video bude slúžiť ako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natívna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reklama na Online účet od Georga.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39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nline video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Refresher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3" name="Google Shape;2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277" y="865875"/>
            <a:ext cx="3693351" cy="37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6855">
            <a:off x="6902076" y="2406951"/>
            <a:ext cx="2159575" cy="221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0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0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40"/>
          <p:cNvSpPr txBox="1"/>
          <p:nvPr/>
        </p:nvSpPr>
        <p:spPr>
          <a:xfrm>
            <a:off x="1700401" y="2094600"/>
            <a:ext cx="550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špeciálka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1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1"/>
          <p:cNvSpPr txBox="1"/>
          <p:nvPr/>
        </p:nvSpPr>
        <p:spPr>
          <a:xfrm>
            <a:off x="1007875" y="2531775"/>
            <a:ext cx="330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Pre situáciu s COVID-19 musel jeden z najznámejších rapperov odložiť svoju OG tour.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41"/>
          <p:cNvSpPr txBox="1"/>
          <p:nvPr/>
        </p:nvSpPr>
        <p:spPr>
          <a:xfrm>
            <a:off x="92069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insight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73300"/>
            <a:ext cx="4286448" cy="4396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90234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insight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910200" y="2859200"/>
            <a:ext cx="54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Banková aplikácia George si zaslúži byť rešpektovaná medzi mladými. Tí si pomocou nej dokážu vytvoriť účet </a:t>
            </a:r>
            <a:b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 miliónom užitočných funkcií. 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2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2"/>
          <p:cNvPicPr preferRelativeResize="0"/>
          <p:nvPr/>
        </p:nvPicPr>
        <p:blipFill rotWithShape="1">
          <a:blip r:embed="rId4">
            <a:alphaModFix/>
          </a:blip>
          <a:srcRect b="0" l="0" r="1893" t="0"/>
          <a:stretch/>
        </p:blipFill>
        <p:spPr>
          <a:xfrm>
            <a:off x="1857725" y="521825"/>
            <a:ext cx="5325548" cy="42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3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/>
          <p:nvPr/>
        </p:nvSpPr>
        <p:spPr>
          <a:xfrm>
            <a:off x="1007875" y="2531775"/>
            <a:ext cx="797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Prvým, ktorí si aktivujú online účet cez Georga,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darujeme lístok na špeciálne uzavreté vystúpenie.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92069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idea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4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4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44"/>
          <p:cNvSpPr txBox="1"/>
          <p:nvPr/>
        </p:nvSpPr>
        <p:spPr>
          <a:xfrm>
            <a:off x="1700401" y="2094600"/>
            <a:ext cx="550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OG</a:t>
            </a:r>
            <a:r>
              <a:rPr lang="en" sz="5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tour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5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45"/>
          <p:cNvSpPr txBox="1"/>
          <p:nvPr/>
        </p:nvSpPr>
        <p:spPr>
          <a:xfrm>
            <a:off x="1158250" y="1725150"/>
            <a:ext cx="3272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prvých 1000 ľudí,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ktorí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si aktivujú online účet, pripravíme špeciálne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uzavreté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vystúpenie.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Tak podporíme umenie a pre zvyšok populácie, budeme tento koncert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vysielať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naživo na našom Facebooku.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45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explikácia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45"/>
          <p:cNvSpPr txBox="1"/>
          <p:nvPr/>
        </p:nvSpPr>
        <p:spPr>
          <a:xfrm>
            <a:off x="4832175" y="1725150"/>
            <a:ext cx="3272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možnosti navštíviť </a:t>
            </a:r>
            <a: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špeciálne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vystúpenie OG tour, budeme informovať v postoch na sociálnych sieťach cez stories aj vo feede.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6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1700401" y="2094600"/>
            <a:ext cx="550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OG</a:t>
            </a:r>
            <a:r>
              <a:rPr lang="en" sz="5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tour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6" name="Google Shape;326;p46"/>
          <p:cNvCxnSpPr/>
          <p:nvPr/>
        </p:nvCxnSpPr>
        <p:spPr>
          <a:xfrm rot="10800000">
            <a:off x="4453501" y="1145175"/>
            <a:ext cx="0" cy="9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7" name="Google Shape;327;p46"/>
          <p:cNvSpPr txBox="1"/>
          <p:nvPr/>
        </p:nvSpPr>
        <p:spPr>
          <a:xfrm>
            <a:off x="3691050" y="562475"/>
            <a:ext cx="15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online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video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367000" y="2243625"/>
            <a:ext cx="152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Social media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content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7206600" y="2243625"/>
            <a:ext cx="152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Social media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competition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46"/>
          <p:cNvSpPr txBox="1"/>
          <p:nvPr/>
        </p:nvSpPr>
        <p:spPr>
          <a:xfrm>
            <a:off x="3691050" y="4225000"/>
            <a:ext cx="15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Offline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event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1" name="Google Shape;331;p46"/>
          <p:cNvCxnSpPr/>
          <p:nvPr/>
        </p:nvCxnSpPr>
        <p:spPr>
          <a:xfrm rot="10800000">
            <a:off x="4453476" y="3086625"/>
            <a:ext cx="0" cy="9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46"/>
          <p:cNvCxnSpPr/>
          <p:nvPr/>
        </p:nvCxnSpPr>
        <p:spPr>
          <a:xfrm>
            <a:off x="2039775" y="2551425"/>
            <a:ext cx="85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46"/>
          <p:cNvCxnSpPr/>
          <p:nvPr/>
        </p:nvCxnSpPr>
        <p:spPr>
          <a:xfrm>
            <a:off x="6068450" y="2551425"/>
            <a:ext cx="85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7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7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47"/>
          <p:cNvSpPr txBox="1"/>
          <p:nvPr/>
        </p:nvSpPr>
        <p:spPr>
          <a:xfrm>
            <a:off x="1700401" y="2094600"/>
            <a:ext cx="550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EK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OG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8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8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8"/>
          <p:cNvSpPr txBox="1"/>
          <p:nvPr/>
        </p:nvSpPr>
        <p:spPr>
          <a:xfrm>
            <a:off x="1017275" y="2571750"/>
            <a:ext cx="2732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Vďaka online platbám vieme sledovať, v akých typoch obchodov a na čo míňajú mladí peniaze.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48"/>
          <p:cNvSpPr txBox="1"/>
          <p:nvPr/>
        </p:nvSpPr>
        <p:spPr>
          <a:xfrm>
            <a:off x="902350" y="1455200"/>
            <a:ext cx="267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insight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5250275" y="2571750"/>
            <a:ext cx="3143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Preto užívateľov v appke odmeníme vždy, keď sa začnú správať ekologicky.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516034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idea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9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9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p49"/>
          <p:cNvSpPr txBox="1"/>
          <p:nvPr/>
        </p:nvSpPr>
        <p:spPr>
          <a:xfrm>
            <a:off x="1573200" y="2428172"/>
            <a:ext cx="5997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Podľa výšky sumy a druhu ekologickej aktivity, nákupu, prispenia na dobrú vec pripíšeme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užívateľom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daný počet bodov. Tie si budú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môcť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vymeniť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za skutočné peniaze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alebo ich budú môcť darovať do niektorého z projektov </a:t>
            </a:r>
            <a: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nadácie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 SLSP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podporujúce udržateľnosť. Stav bodov si budú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môcť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používatelia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kontrolovať cez Georga.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49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explikácia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49"/>
          <p:cNvSpPr txBox="1"/>
          <p:nvPr/>
        </p:nvSpPr>
        <p:spPr>
          <a:xfrm>
            <a:off x="583950" y="1476725"/>
            <a:ext cx="797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Užívatelia budú môcť priamo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v aplikácii zbierať body 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za zodpovedné správanie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 tým si získať rešpekt a odmenu.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0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0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50"/>
          <p:cNvSpPr txBox="1"/>
          <p:nvPr/>
        </p:nvSpPr>
        <p:spPr>
          <a:xfrm>
            <a:off x="1573200" y="1725147"/>
            <a:ext cx="5997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Podľa výšky sumy a druhu ekologickej aktivity, nákupu, prispenia na dobrú vec ( nadácia, útulky, rodiny v núdzi, …) pripíšeme užívateľom daný počet bodov.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Tie si budú môcť vymeniť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za skutočné peniaze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alebo ich budú môcť darovať do niektorého z projektov </a:t>
            </a:r>
            <a:r>
              <a:rPr b="1" i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nadácie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 SLSP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. Stav bodov si budú môcť používatelia kontrolovať cez Georga. 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50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mechanika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1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1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51"/>
          <p:cNvSpPr txBox="1"/>
          <p:nvPr/>
        </p:nvSpPr>
        <p:spPr>
          <a:xfrm>
            <a:off x="1573200" y="1401897"/>
            <a:ext cx="5997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Na odpromovanie</a:t>
            </a:r>
            <a:r>
              <a:rPr i="1"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novej funkcionality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medzi mladými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opäť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využijeme našich influencerov.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Tí sa najprv budú správať ako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posadnutí nakupovaním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konzumom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. Až zrazu, náhodne vykonajú dobrý skutok. Okolo mobilu, ktorým platili sa začne objavovať reťaz. Následne sa postupne prestrihávame medzi influencermi, ktorí sa začali správať zodpovednejšie a postupne získavajú body do appky.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Každý z nich dostane možnosť výberu, či si peniaze vyberie alebo daruje nadácii. 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51"/>
          <p:cNvSpPr txBox="1"/>
          <p:nvPr/>
        </p:nvSpPr>
        <p:spPr>
          <a:xfrm>
            <a:off x="2936000" y="52860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online</a:t>
            </a: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video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-3335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990800" y="2610450"/>
            <a:ext cx="71532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Montserrat"/>
                <a:ea typeface="Montserrat"/>
                <a:cs typeface="Montserrat"/>
                <a:sym typeface="Montserrat"/>
              </a:rPr>
              <a:t>OG </a:t>
            </a:r>
            <a:r>
              <a:rPr b="1" i="1" lang="en" sz="1700">
                <a:latin typeface="Montserrat"/>
                <a:ea typeface="Montserrat"/>
                <a:cs typeface="Montserrat"/>
                <a:sym typeface="Montserrat"/>
              </a:rPr>
              <a:t>[ou-dží]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OG je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slangový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 výraz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ktorý sa používa na označenie osoby, ktorá je všetkými naokolo uznávaná, rešpektovaná, autentická, alebo “stará škola”. Môže to byť niekto, kto dosiahol status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legendy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napríklad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Michael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Jordan.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90234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idea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0900" y="644325"/>
            <a:ext cx="3338801" cy="342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2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0" y="0"/>
            <a:ext cx="9262531" cy="52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2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52"/>
          <p:cNvSpPr txBox="1"/>
          <p:nvPr/>
        </p:nvSpPr>
        <p:spPr>
          <a:xfrm>
            <a:off x="692925" y="2374250"/>
            <a:ext cx="327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social </a:t>
            </a:r>
            <a:r>
              <a:rPr b="1" i="1" lang="en" sz="1800">
                <a:latin typeface="Montserrat"/>
                <a:ea typeface="Montserrat"/>
                <a:cs typeface="Montserrat"/>
                <a:sym typeface="Montserrat"/>
              </a:rPr>
              <a:t>media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3" name="Google Shape;38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05775" y="183700"/>
            <a:ext cx="4916948" cy="491695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2"/>
          <p:cNvSpPr txBox="1"/>
          <p:nvPr/>
        </p:nvSpPr>
        <p:spPr>
          <a:xfrm>
            <a:off x="4787158" y="773741"/>
            <a:ext cx="29544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Iba chudobný človek, by vyhodil plast do papiera. </a:t>
            </a:r>
            <a:r>
              <a:rPr lang="en" sz="600">
                <a:solidFill>
                  <a:srgbClr val="333333"/>
                </a:solidFill>
              </a:rPr>
              <a:t>🤮</a:t>
            </a:r>
            <a:r>
              <a:rPr lang="en" sz="600"/>
              <a:t> Konaj dobro, za ktoré ťa George odmení. Stačí, keď si v appke povolíte funkciu EK</a:t>
            </a:r>
            <a:r>
              <a:rPr b="1" i="1" lang="en" sz="600"/>
              <a:t>OG</a:t>
            </a:r>
            <a:r>
              <a:rPr lang="en" sz="600"/>
              <a:t> a zvyšok už je na tvojom (nielen) nákupnom správaní. </a:t>
            </a:r>
            <a:r>
              <a:rPr lang="en" sz="600">
                <a:solidFill>
                  <a:srgbClr val="333333"/>
                </a:solidFill>
              </a:rPr>
              <a:t>📱</a:t>
            </a:r>
            <a:endParaRPr sz="600"/>
          </a:p>
        </p:txBody>
      </p:sp>
      <p:pic>
        <p:nvPicPr>
          <p:cNvPr id="385" name="Google Shape;38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7899" y="1215106"/>
            <a:ext cx="2952703" cy="295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3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3"/>
          <p:cNvSpPr txBox="1"/>
          <p:nvPr/>
        </p:nvSpPr>
        <p:spPr>
          <a:xfrm>
            <a:off x="3711300" y="528600"/>
            <a:ext cx="172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53"/>
          <p:cNvSpPr txBox="1"/>
          <p:nvPr/>
        </p:nvSpPr>
        <p:spPr>
          <a:xfrm>
            <a:off x="1700401" y="2094600"/>
            <a:ext cx="5506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EK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OG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3" name="Google Shape;393;p53"/>
          <p:cNvCxnSpPr/>
          <p:nvPr/>
        </p:nvCxnSpPr>
        <p:spPr>
          <a:xfrm rot="10800000">
            <a:off x="4453501" y="1145175"/>
            <a:ext cx="0" cy="9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4" name="Google Shape;394;p53"/>
          <p:cNvSpPr txBox="1"/>
          <p:nvPr/>
        </p:nvSpPr>
        <p:spPr>
          <a:xfrm>
            <a:off x="3691050" y="562475"/>
            <a:ext cx="152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Mobile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appdate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5" name="Google Shape;395;p53"/>
          <p:cNvSpPr txBox="1"/>
          <p:nvPr/>
        </p:nvSpPr>
        <p:spPr>
          <a:xfrm>
            <a:off x="367000" y="2243625"/>
            <a:ext cx="15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activity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6" name="Google Shape;396;p53"/>
          <p:cNvSpPr txBox="1"/>
          <p:nvPr/>
        </p:nvSpPr>
        <p:spPr>
          <a:xfrm>
            <a:off x="7206600" y="2243625"/>
            <a:ext cx="15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CSR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activity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53"/>
          <p:cNvSpPr txBox="1"/>
          <p:nvPr/>
        </p:nvSpPr>
        <p:spPr>
          <a:xfrm>
            <a:off x="5432700" y="4091700"/>
            <a:ext cx="152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Social media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content</a:t>
            </a:r>
            <a:endParaRPr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8" name="Google Shape;398;p53"/>
          <p:cNvCxnSpPr/>
          <p:nvPr/>
        </p:nvCxnSpPr>
        <p:spPr>
          <a:xfrm flipH="1" rot="10800000">
            <a:off x="3356700" y="3048900"/>
            <a:ext cx="832500" cy="83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53"/>
          <p:cNvCxnSpPr/>
          <p:nvPr/>
        </p:nvCxnSpPr>
        <p:spPr>
          <a:xfrm>
            <a:off x="2039775" y="2551425"/>
            <a:ext cx="85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53"/>
          <p:cNvCxnSpPr/>
          <p:nvPr/>
        </p:nvCxnSpPr>
        <p:spPr>
          <a:xfrm>
            <a:off x="6068450" y="2551425"/>
            <a:ext cx="85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1" name="Google Shape;401;p53"/>
          <p:cNvSpPr txBox="1"/>
          <p:nvPr/>
        </p:nvSpPr>
        <p:spPr>
          <a:xfrm>
            <a:off x="2166150" y="4199400"/>
            <a:ext cx="152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Online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video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2" name="Google Shape;402;p53"/>
          <p:cNvCxnSpPr/>
          <p:nvPr/>
        </p:nvCxnSpPr>
        <p:spPr>
          <a:xfrm rot="10800000">
            <a:off x="4985400" y="3058650"/>
            <a:ext cx="813000" cy="81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4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4"/>
          <p:cNvSpPr txBox="1"/>
          <p:nvPr/>
        </p:nvSpPr>
        <p:spPr>
          <a:xfrm>
            <a:off x="855227" y="1840100"/>
            <a:ext cx="573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Montserrat Thin"/>
                <a:ea typeface="Montserrat Thin"/>
                <a:cs typeface="Montserrat Thin"/>
                <a:sym typeface="Montserrat Thin"/>
              </a:rPr>
              <a:t>Young lions '21</a:t>
            </a:r>
            <a:endParaRPr i="1" sz="2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409" name="Google Shape;409;p54"/>
          <p:cNvSpPr txBox="1"/>
          <p:nvPr/>
        </p:nvSpPr>
        <p:spPr>
          <a:xfrm>
            <a:off x="855227" y="2238500"/>
            <a:ext cx="57390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100">
                <a:latin typeface="Montserrat"/>
                <a:ea typeface="Montserrat"/>
                <a:cs typeface="Montserrat"/>
                <a:sym typeface="Montserrat"/>
              </a:rPr>
              <a:t>ĎAKUJEME</a:t>
            </a:r>
            <a:endParaRPr b="1" i="1" sz="6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54"/>
          <p:cNvSpPr txBox="1"/>
          <p:nvPr/>
        </p:nvSpPr>
        <p:spPr>
          <a:xfrm>
            <a:off x="855227" y="3287000"/>
            <a:ext cx="765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 Thin"/>
                <a:ea typeface="Montserrat Thin"/>
                <a:cs typeface="Montserrat Thin"/>
                <a:sym typeface="Montserrat Thin"/>
              </a:rPr>
              <a:t>SLSP / George ft. Od dobroty</a:t>
            </a:r>
            <a:endParaRPr sz="2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511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2641500" y="3628175"/>
            <a:ext cx="3252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BUĎ OG!</a:t>
            </a:r>
            <a:endParaRPr b="1"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-276425" y="-79300"/>
            <a:ext cx="9696850" cy="54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998550" y="2687100"/>
            <a:ext cx="6270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Bankovej aplikácii medzi mladými priradíme titul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OG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ktorý je tejto cieľovej skupine blízky. V komunikácii sa následne zameráme na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odkomunikovanie benefitov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možností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prečo si tento titul aplikácia zaslúži.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90234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explikácia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2250" y="2615650"/>
            <a:ext cx="2428650" cy="249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-276425" y="-79300"/>
            <a:ext cx="9696850" cy="54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998550" y="2687100"/>
            <a:ext cx="6270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Vo vizuáloch používame výrazné a štýlové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farebné kombinácie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, pracujeme s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holografickými pozadiami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a využívame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fotky mladých štýlových ľudí.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Vo všetkých vizuáloch zobrazíme aj logo “og” resp. Doplnenie loga appky George.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90234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vizualita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 amt="21000"/>
          </a:blip>
          <a:srcRect b="2865" l="0" r="0" t="2865"/>
          <a:stretch/>
        </p:blipFill>
        <p:spPr>
          <a:xfrm>
            <a:off x="-276425" y="-79300"/>
            <a:ext cx="9696850" cy="545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1005325" y="2680325"/>
            <a:ext cx="4302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Každý OG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má na svojom krku poriadny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“chain”,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preto sme aj do našich vizuálov zapracovali zlatý drip v podobe </a:t>
            </a:r>
            <a:r>
              <a:rPr b="1" i="1" lang="en">
                <a:latin typeface="Montserrat"/>
                <a:ea typeface="Montserrat"/>
                <a:cs typeface="Montserrat"/>
                <a:sym typeface="Montserrat"/>
              </a:rPr>
              <a:t>šnúrok na mobil,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aby mohli mať všetci Georga okamžite poruke.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902347" y="1455200"/>
            <a:ext cx="3651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vizualita</a:t>
            </a:r>
            <a:endParaRPr sz="5000"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300" y="169325"/>
            <a:ext cx="2393751" cy="245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787703">
            <a:off x="7845253" y="1340699"/>
            <a:ext cx="1826498" cy="18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9050" y="1367276"/>
            <a:ext cx="3734948" cy="383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2865" l="0" r="0" t="2865"/>
          <a:stretch/>
        </p:blipFill>
        <p:spPr>
          <a:xfrm>
            <a:off x="-237049" y="-66665"/>
            <a:ext cx="9381048" cy="52768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1766351" y="2094600"/>
            <a:ext cx="5374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Montserrat Thin"/>
                <a:ea typeface="Montserrat Thin"/>
                <a:cs typeface="Montserrat Thin"/>
                <a:sym typeface="Montserrat Thin"/>
              </a:rPr>
              <a:t>social</a:t>
            </a:r>
            <a:r>
              <a:rPr lang="en" sz="50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1" lang="en" sz="5000">
                <a:latin typeface="Montserrat"/>
                <a:ea typeface="Montserrat"/>
                <a:cs typeface="Montserrat"/>
                <a:sym typeface="Montserrat"/>
              </a:rPr>
              <a:t>media</a:t>
            </a:r>
            <a:endParaRPr b="1" i="1" sz="5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