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0" r:id="rId5"/>
    <p:sldId id="257" r:id="rId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8F733-A340-4F60-9CE5-3F7B4F677DB7}" type="datetimeFigureOut">
              <a:rPr lang="sk-SK" smtClean="0"/>
              <a:t>16.05.2018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2C27-CC02-4D32-A378-3ABBB68126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8066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8F733-A340-4F60-9CE5-3F7B4F677DB7}" type="datetimeFigureOut">
              <a:rPr lang="sk-SK" smtClean="0"/>
              <a:t>16.05.2018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2C27-CC02-4D32-A378-3ABBB68126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38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8F733-A340-4F60-9CE5-3F7B4F677DB7}" type="datetimeFigureOut">
              <a:rPr lang="sk-SK" smtClean="0"/>
              <a:t>16.05.2018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2C27-CC02-4D32-A378-3ABBB68126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5234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8F733-A340-4F60-9CE5-3F7B4F677DB7}" type="datetimeFigureOut">
              <a:rPr lang="sk-SK" smtClean="0"/>
              <a:t>16.05.2018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2C27-CC02-4D32-A378-3ABBB68126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7336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8F733-A340-4F60-9CE5-3F7B4F677DB7}" type="datetimeFigureOut">
              <a:rPr lang="sk-SK" smtClean="0"/>
              <a:t>16.05.2018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2C27-CC02-4D32-A378-3ABBB68126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463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8F733-A340-4F60-9CE5-3F7B4F677DB7}" type="datetimeFigureOut">
              <a:rPr lang="sk-SK" smtClean="0"/>
              <a:t>16.05.2018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2C27-CC02-4D32-A378-3ABBB68126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0566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8F733-A340-4F60-9CE5-3F7B4F677DB7}" type="datetimeFigureOut">
              <a:rPr lang="sk-SK" smtClean="0"/>
              <a:t>16.05.2018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2C27-CC02-4D32-A378-3ABBB68126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6137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8F733-A340-4F60-9CE5-3F7B4F677DB7}" type="datetimeFigureOut">
              <a:rPr lang="sk-SK" smtClean="0"/>
              <a:t>16.05.2018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2C27-CC02-4D32-A378-3ABBB68126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6458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8F733-A340-4F60-9CE5-3F7B4F677DB7}" type="datetimeFigureOut">
              <a:rPr lang="sk-SK" smtClean="0"/>
              <a:t>16.05.2018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2C27-CC02-4D32-A378-3ABBB68126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789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8F733-A340-4F60-9CE5-3F7B4F677DB7}" type="datetimeFigureOut">
              <a:rPr lang="sk-SK" smtClean="0"/>
              <a:t>16.05.2018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2C27-CC02-4D32-A378-3ABBB68126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371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8F733-A340-4F60-9CE5-3F7B4F677DB7}" type="datetimeFigureOut">
              <a:rPr lang="sk-SK" smtClean="0"/>
              <a:t>16.05.2018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2C27-CC02-4D32-A378-3ABBB68126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345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8F733-A340-4F60-9CE5-3F7B4F677DB7}" type="datetimeFigureOut">
              <a:rPr lang="sk-SK" smtClean="0"/>
              <a:t>16.05.2018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A2C27-CC02-4D32-A378-3ABBB68126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9503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021492" y="2059460"/>
            <a:ext cx="2916195" cy="3600986"/>
          </a:xfrm>
          <a:prstGeom prst="rect">
            <a:avLst/>
          </a:prstGeom>
          <a:noFill/>
          <a:effectLst>
            <a:outerShdw blurRad="50800" dist="50800" dir="5400000" sx="10000" sy="10000" algn="ctr" rotWithShape="0">
              <a:schemeClr val="bg1">
                <a:alpha val="4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sk-SK" sz="1200" b="1" dirty="0">
                <a:latin typeface="Helvetica Neue" panose="02000503000000020004" pitchFamily="50"/>
              </a:rPr>
              <a:t>Zhrnutie</a:t>
            </a:r>
            <a:br>
              <a:rPr lang="sk-SK" sz="1200" dirty="0">
                <a:latin typeface="Helvetica Neue" panose="02000503000000020004" pitchFamily="50"/>
              </a:rPr>
            </a:br>
            <a:br>
              <a:rPr lang="sk-SK" sz="1200" dirty="0">
                <a:latin typeface="Helvetica Neue" panose="02000503000000020004" pitchFamily="50"/>
              </a:rPr>
            </a:br>
            <a:r>
              <a:rPr lang="sk-SK" sz="1200" dirty="0">
                <a:latin typeface="Helvetica Neue" panose="02000503000000020004" pitchFamily="50"/>
              </a:rPr>
              <a:t>Napriek celospoločenskej snahe zvýšiť povedomie o možnosti recyklovať </a:t>
            </a:r>
            <a:r>
              <a:rPr lang="sk-SK" sz="1200" dirty="0" err="1">
                <a:latin typeface="Helvetica Neue" panose="02000503000000020004" pitchFamily="50"/>
              </a:rPr>
              <a:t>elektroodpad</a:t>
            </a:r>
            <a:r>
              <a:rPr lang="sk-SK" sz="1200" dirty="0">
                <a:latin typeface="Helvetica Neue" panose="02000503000000020004" pitchFamily="50"/>
              </a:rPr>
              <a:t> v domácnostiach sa na Slovensku stále nestala takáto recyklácia samozrejmosťou. Mobilný operátor Orange už niekoľko rokov organizuje program recyklácie mobilných telefónov a pravidelne vyzýva svojich zákazníkov aj širokú verejnosť, aby odovzdali svoje staré mobily namiesto zbytočného skladovania alebo vyhodenia do komunálneho odpadu. Orange vďaka vyzbieraným použitým telefónom dokáže recyklovať niektoré časti prístrojov a zároveň z každého odovzdaného mobilu daruje 50 centov vybranej neziskovej organizácii.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4750209" y="2059460"/>
            <a:ext cx="2916195" cy="3785652"/>
          </a:xfrm>
          <a:prstGeom prst="rect">
            <a:avLst/>
          </a:prstGeom>
          <a:noFill/>
          <a:effectLst>
            <a:outerShdw blurRad="50800" dist="50800" dir="5400000" sx="10000" sy="10000" algn="ctr" rotWithShape="0">
              <a:schemeClr val="bg1">
                <a:alpha val="4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sk-SK" sz="1200" b="1" dirty="0" err="1">
                <a:latin typeface="Helvetica Neue" panose="02000503000000020004" pitchFamily="50"/>
              </a:rPr>
              <a:t>Insight</a:t>
            </a:r>
            <a:br>
              <a:rPr lang="sk-SK" sz="1200" dirty="0">
                <a:latin typeface="Helvetica Neue" panose="02000503000000020004" pitchFamily="50"/>
              </a:rPr>
            </a:br>
            <a:br>
              <a:rPr lang="sk-SK" sz="1200" dirty="0">
                <a:latin typeface="Helvetica Neue" panose="02000503000000020004" pitchFamily="50"/>
              </a:rPr>
            </a:br>
            <a:r>
              <a:rPr lang="sk-SK" sz="1200" dirty="0">
                <a:latin typeface="Helvetica Neue" panose="02000503000000020004" pitchFamily="50"/>
              </a:rPr>
              <a:t>Na Slovensku vlastní mobil viac než 90 </a:t>
            </a:r>
            <a:r>
              <a:rPr lang="en-US" sz="1200" dirty="0">
                <a:latin typeface="Helvetica Neue" panose="02000503000000020004" pitchFamily="50"/>
              </a:rPr>
              <a:t>%</a:t>
            </a:r>
            <a:r>
              <a:rPr lang="sk-SK" sz="1200" dirty="0">
                <a:latin typeface="Helvetica Neue" panose="02000503000000020004" pitchFamily="50"/>
              </a:rPr>
              <a:t> ľudí. Na výrobu takého množstva telefónov je však potrebná rozsiahla ťažba neobnoviteľných prírodných zdrojov. Životný cyklus trvajúci priemerne 12 – 18 mesiacov však často končí odložením do skrine alebo vyhodením. Elektronický odpad je však podľa zistení Univerzity Spojených národov najrýchlejšie rastúci problém s odpadom na svete. Predstavme si, že by sme mohli zachrániť našu planétu pred zahltením starými mobilmi jednoduchým odovzdaním na odbernom mieste. Pomôžeme sami sebe a zároveň druhým prostredníctvom vybranej neziskovej organizácie.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8478926" y="2059460"/>
            <a:ext cx="2916195" cy="3231654"/>
          </a:xfrm>
          <a:prstGeom prst="rect">
            <a:avLst/>
          </a:prstGeom>
          <a:noFill/>
          <a:effectLst>
            <a:outerShdw blurRad="50800" dist="50800" dir="5400000" sx="10000" sy="10000" algn="ctr" rotWithShape="0">
              <a:schemeClr val="bg1">
                <a:alpha val="4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sk-SK" sz="1200" b="1" dirty="0">
                <a:latin typeface="Helvetica Neue" panose="02000503000000020004" pitchFamily="50"/>
              </a:rPr>
              <a:t>Riešenie</a:t>
            </a:r>
            <a:br>
              <a:rPr lang="sk-SK" sz="1200" dirty="0">
                <a:latin typeface="Helvetica Neue" panose="02000503000000020004" pitchFamily="50"/>
              </a:rPr>
            </a:br>
            <a:br>
              <a:rPr lang="sk-SK" sz="1200" dirty="0">
                <a:latin typeface="Helvetica Neue" panose="02000503000000020004" pitchFamily="50"/>
              </a:rPr>
            </a:br>
            <a:r>
              <a:rPr lang="sk-SK" sz="1200" dirty="0">
                <a:latin typeface="Helvetica Neue" panose="02000503000000020004" pitchFamily="50"/>
              </a:rPr>
              <a:t>Orange ukáže prostredníctvom odkazov z budúcnosti svojim zákazníkom a ostatným používateľom mobilných telefónov </a:t>
            </a:r>
            <a:r>
              <a:rPr lang="sk-SK" sz="1200" dirty="0" err="1">
                <a:latin typeface="Helvetica Neue" panose="02000503000000020004" pitchFamily="50"/>
              </a:rPr>
              <a:t>postapokalyptickú</a:t>
            </a:r>
            <a:r>
              <a:rPr lang="sk-SK" sz="1200" dirty="0">
                <a:latin typeface="Helvetica Neue" panose="02000503000000020004" pitchFamily="50"/>
              </a:rPr>
              <a:t> budúcnosť Slovenska (a sveta), v ktorej </a:t>
            </a:r>
            <a:r>
              <a:rPr lang="sk-SK" sz="1200" dirty="0" err="1">
                <a:latin typeface="Helvetica Neue" panose="02000503000000020004" pitchFamily="50"/>
              </a:rPr>
              <a:t>elektroodpad</a:t>
            </a:r>
            <a:r>
              <a:rPr lang="sk-SK" sz="1200" dirty="0">
                <a:latin typeface="Helvetica Neue" panose="02000503000000020004" pitchFamily="50"/>
              </a:rPr>
              <a:t> a použité mobily pohltili prírodu, mestá aj obežnú dráhu Zeme. Prostredníctvom ľudí z budúcnosti nás varuje pred nebezpečenstvom hromadenia sa starých mobilov. Pomôžu nám v </a:t>
            </a:r>
            <a:r>
              <a:rPr lang="sk-SK" sz="1200">
                <a:latin typeface="Helvetica Neue" panose="02000503000000020004" pitchFamily="50"/>
              </a:rPr>
              <a:t>tom ambasádori </a:t>
            </a:r>
            <a:r>
              <a:rPr lang="sk-SK" sz="1200" dirty="0">
                <a:latin typeface="Helvetica Neue" panose="02000503000000020004" pitchFamily="50"/>
              </a:rPr>
              <a:t>recyklovania a zástupcovia neziskovej organizácie. Budú rozširovať povedomie o kampani a vyzývať ľudí, aby sa tiež stali záchrancami Zeme.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1021491" y="551935"/>
            <a:ext cx="9678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dirty="0">
                <a:latin typeface="Helvetica Neue" panose="02000503000000020004" pitchFamily="50"/>
              </a:rPr>
              <a:t>Zbierame staré mobily</a:t>
            </a:r>
          </a:p>
        </p:txBody>
      </p:sp>
    </p:spTree>
    <p:extLst>
      <p:ext uri="{BB962C8B-B14F-4D97-AF65-F5344CB8AC3E}">
        <p14:creationId xmlns:p14="http://schemas.microsoft.com/office/powerpoint/2010/main" val="1545798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897247" y="5044643"/>
            <a:ext cx="2265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sz="1200" b="1" dirty="0">
                <a:latin typeface="Helvetica Neue" panose="02000503000000020004"/>
              </a:rPr>
              <a:t>V prvom momente kampane sa svetu predstaví </a:t>
            </a:r>
            <a:r>
              <a:rPr lang="sk-SK" sz="1200" b="1" dirty="0">
                <a:solidFill>
                  <a:srgbClr val="FF7900"/>
                </a:solidFill>
                <a:latin typeface="Helvetica Neue" panose="02000503000000020004"/>
              </a:rPr>
              <a:t>Posol z budúcnosti – Arnold</a:t>
            </a:r>
            <a:endParaRPr lang="sk-SK" sz="1200" dirty="0">
              <a:solidFill>
                <a:srgbClr val="FF7900"/>
              </a:solidFill>
              <a:latin typeface="Helvetica Neue" panose="02000503000000020004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47" y="710209"/>
            <a:ext cx="3188043" cy="3983450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F1BC83B1-29DE-4DDC-B2DE-0248E909EE88}"/>
              </a:ext>
            </a:extLst>
          </p:cNvPr>
          <p:cNvSpPr txBox="1"/>
          <p:nvPr/>
        </p:nvSpPr>
        <p:spPr>
          <a:xfrm>
            <a:off x="4858167" y="5028300"/>
            <a:ext cx="2649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sz="1200" b="1" dirty="0">
                <a:latin typeface="Helvetica Neue" panose="02000503000000020004"/>
              </a:rPr>
              <a:t>Tragikomickým spôsobom nám </a:t>
            </a:r>
            <a:r>
              <a:rPr lang="sk-SK" sz="1200" b="1" dirty="0">
                <a:solidFill>
                  <a:srgbClr val="FF7900"/>
                </a:solidFill>
                <a:latin typeface="Helvetica Neue" panose="02000503000000020004"/>
              </a:rPr>
              <a:t>ukáže  krutú realitu svojho života</a:t>
            </a:r>
            <a:r>
              <a:rPr lang="sk-SK" sz="1200" b="1" dirty="0">
                <a:latin typeface="Helvetica Neue" panose="02000503000000020004"/>
              </a:rPr>
              <a:t> v čase, kedy staré mobilné telefóny „ovládli svet“</a:t>
            </a:r>
            <a:endParaRPr lang="sk-SK" sz="1200" dirty="0">
              <a:latin typeface="Helvetica Neue" panose="02000503000000020004"/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3A400FE5-3844-46E5-B111-DC963A658A83}"/>
              </a:ext>
            </a:extLst>
          </p:cNvPr>
          <p:cNvSpPr txBox="1"/>
          <p:nvPr/>
        </p:nvSpPr>
        <p:spPr>
          <a:xfrm>
            <a:off x="8413356" y="3429000"/>
            <a:ext cx="26499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sz="1200" b="1" dirty="0">
                <a:latin typeface="Helvetica Neue" panose="02000503000000020004"/>
              </a:rPr>
              <a:t>V budúcnosti sa mobilov nahromadilo také množstvo, že sa dajú používať prakticky namiesto čohokoľvek. Arnold preto okrem klasických fotiek natočil aj video, v ktorom nám ukazuje </a:t>
            </a:r>
            <a:r>
              <a:rPr lang="sk-SK" sz="1200" b="1" dirty="0">
                <a:solidFill>
                  <a:srgbClr val="FF7900"/>
                </a:solidFill>
                <a:latin typeface="Helvetica Neue" panose="02000503000000020004"/>
              </a:rPr>
              <a:t>absurdity každodenného života</a:t>
            </a:r>
            <a:r>
              <a:rPr lang="sk-SK" sz="1200" b="1" dirty="0">
                <a:latin typeface="Helvetica Neue" panose="02000503000000020004"/>
              </a:rPr>
              <a:t> v budúcnosti. </a:t>
            </a:r>
            <a:endParaRPr lang="sk-SK" sz="1200" dirty="0">
              <a:latin typeface="Helvetica Neue" panose="02000503000000020004"/>
            </a:endParaRP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FB460A45-CE06-4102-BFFD-BA8B1AB030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078" y="372155"/>
            <a:ext cx="2442425" cy="4656145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A33B361E-DE61-4CF3-A87E-77AD044083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733" y="988705"/>
            <a:ext cx="2021341" cy="3488046"/>
          </a:xfrm>
          <a:prstGeom prst="rect">
            <a:avLst/>
          </a:prstGeom>
        </p:spPr>
      </p:pic>
      <p:sp>
        <p:nvSpPr>
          <p:cNvPr id="12" name="Obdĺžnik 11">
            <a:extLst>
              <a:ext uri="{FF2B5EF4-FFF2-40B4-BE49-F238E27FC236}">
                <a16:creationId xmlns:a16="http://schemas.microsoft.com/office/drawing/2014/main" id="{50045A2B-FE0E-4673-B060-1658EB18C9A0}"/>
              </a:ext>
            </a:extLst>
          </p:cNvPr>
          <p:cNvSpPr/>
          <p:nvPr/>
        </p:nvSpPr>
        <p:spPr>
          <a:xfrm>
            <a:off x="0" y="6358611"/>
            <a:ext cx="12192000" cy="499389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k-SK" sz="1500" dirty="0">
                <a:latin typeface="Helvetica Neue" panose="02000503000000020004"/>
              </a:rPr>
              <a:t>Zbierame staré mobily | </a:t>
            </a:r>
            <a:r>
              <a:rPr lang="sk-SK" sz="1500" dirty="0" err="1">
                <a:latin typeface="Helvetica Neue" panose="02000503000000020004"/>
              </a:rPr>
              <a:t>Teasing</a:t>
            </a:r>
            <a:endParaRPr lang="sk-SK" sz="1500" dirty="0">
              <a:latin typeface="Helvetica Neue" panose="02000503000000020004"/>
            </a:endParaRPr>
          </a:p>
        </p:txBody>
      </p:sp>
      <p:pic>
        <p:nvPicPr>
          <p:cNvPr id="15" name="Obrázok 14">
            <a:extLst>
              <a:ext uri="{FF2B5EF4-FFF2-40B4-BE49-F238E27FC236}">
                <a16:creationId xmlns:a16="http://schemas.microsoft.com/office/drawing/2014/main" id="{0D58B914-894F-41C3-8935-381DF5CD3E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90"/>
          <a:stretch/>
        </p:blipFill>
        <p:spPr>
          <a:xfrm>
            <a:off x="5076431" y="1527716"/>
            <a:ext cx="1962544" cy="1952909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936DDD10-D89E-4793-A01C-2AD8A1D55F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29" y="702808"/>
            <a:ext cx="3648075" cy="218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05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52" y="678734"/>
            <a:ext cx="2000953" cy="3814537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195" y="1052305"/>
            <a:ext cx="1684515" cy="2895099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266" y="640552"/>
            <a:ext cx="3143202" cy="411332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848" y="678734"/>
            <a:ext cx="2521258" cy="4113368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11911082-B50F-4E0C-BAB2-00AC91F5158A}"/>
              </a:ext>
            </a:extLst>
          </p:cNvPr>
          <p:cNvSpPr txBox="1"/>
          <p:nvPr/>
        </p:nvSpPr>
        <p:spPr>
          <a:xfrm>
            <a:off x="853749" y="4931824"/>
            <a:ext cx="2265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sz="1200" b="1" dirty="0">
                <a:latin typeface="Helvetica Neue" panose="02000503000000020004"/>
              </a:rPr>
              <a:t>Keď sa Poslovi z budúcnosti podarí osloviť svojou myšlienkou dostatok ľudí, ponúkne nám </a:t>
            </a:r>
            <a:r>
              <a:rPr lang="sk-SK" sz="1200" b="1" dirty="0">
                <a:solidFill>
                  <a:srgbClr val="FF7900"/>
                </a:solidFill>
                <a:latin typeface="Helvetica Neue" panose="02000503000000020004"/>
              </a:rPr>
              <a:t>záchranu pred </a:t>
            </a:r>
            <a:r>
              <a:rPr lang="sk-SK" sz="1200" b="1" dirty="0">
                <a:latin typeface="Helvetica Neue" panose="02000503000000020004"/>
              </a:rPr>
              <a:t>nevyhnutnou </a:t>
            </a:r>
            <a:r>
              <a:rPr lang="sk-SK" sz="1200" b="1" dirty="0">
                <a:solidFill>
                  <a:srgbClr val="FF7900"/>
                </a:solidFill>
                <a:latin typeface="Helvetica Neue" panose="02000503000000020004"/>
              </a:rPr>
              <a:t>apokalypsou</a:t>
            </a:r>
            <a:endParaRPr lang="sk-SK" sz="1200" dirty="0">
              <a:solidFill>
                <a:srgbClr val="FF7900"/>
              </a:solidFill>
              <a:latin typeface="Helvetica Neue" panose="02000503000000020004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2F985D76-CB87-4465-804D-65B69ABA793C}"/>
              </a:ext>
            </a:extLst>
          </p:cNvPr>
          <p:cNvSpPr txBox="1"/>
          <p:nvPr/>
        </p:nvSpPr>
        <p:spPr>
          <a:xfrm>
            <a:off x="4826266" y="4931824"/>
            <a:ext cx="2265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sz="1200" b="1" dirty="0">
                <a:latin typeface="Helvetica Neue" panose="02000503000000020004"/>
              </a:rPr>
              <a:t>Pomocou </a:t>
            </a:r>
            <a:r>
              <a:rPr lang="sk-SK" sz="1200" b="1" dirty="0">
                <a:solidFill>
                  <a:srgbClr val="FF7900"/>
                </a:solidFill>
                <a:latin typeface="Helvetica Neue" panose="02000503000000020004"/>
              </a:rPr>
              <a:t>ambasádorov recyklovania </a:t>
            </a:r>
            <a:r>
              <a:rPr lang="sk-SK" sz="1200" b="1" dirty="0">
                <a:latin typeface="Helvetica Neue" panose="02000503000000020004"/>
              </a:rPr>
              <a:t>a zástupcov neziskových organizácii nás naučí, že je tu aj iná cesta </a:t>
            </a:r>
            <a:endParaRPr lang="sk-SK" sz="1200" dirty="0">
              <a:latin typeface="Helvetica Neue" panose="02000503000000020004"/>
            </a:endParaRP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B34E4D40-778C-45E5-A012-BAB68FEAA5AA}"/>
              </a:ext>
            </a:extLst>
          </p:cNvPr>
          <p:cNvSpPr txBox="1"/>
          <p:nvPr/>
        </p:nvSpPr>
        <p:spPr>
          <a:xfrm>
            <a:off x="8948848" y="4931823"/>
            <a:ext cx="22654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sz="1200" b="1" dirty="0">
                <a:latin typeface="Helvetica Neue" panose="02000503000000020004"/>
              </a:rPr>
              <a:t>V spolupráci s Orange bude Posol z budúcnosti </a:t>
            </a:r>
            <a:r>
              <a:rPr lang="sk-SK" sz="1200" b="1" dirty="0" err="1">
                <a:solidFill>
                  <a:srgbClr val="FF7900"/>
                </a:solidFill>
                <a:latin typeface="Helvetica Neue" panose="02000503000000020004"/>
              </a:rPr>
              <a:t>edukovať</a:t>
            </a:r>
            <a:r>
              <a:rPr lang="sk-SK" sz="1200" b="1" dirty="0">
                <a:solidFill>
                  <a:srgbClr val="FF7900"/>
                </a:solidFill>
                <a:latin typeface="Helvetica Neue" panose="02000503000000020004"/>
              </a:rPr>
              <a:t> v oblasti recyklácie</a:t>
            </a:r>
            <a:r>
              <a:rPr lang="sk-SK" sz="1200" b="1" dirty="0">
                <a:latin typeface="Helvetica Neue" panose="02000503000000020004"/>
              </a:rPr>
              <a:t> a takisto spolu predstavia neziskovú organizáciu, ktorej touto kampaňou pomôžu</a:t>
            </a:r>
            <a:endParaRPr lang="sk-SK" sz="1200" dirty="0">
              <a:latin typeface="Helvetica Neue" panose="02000503000000020004"/>
            </a:endParaRPr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B40E7690-4CCB-453B-ACA5-EE9E6A2133F5}"/>
              </a:ext>
            </a:extLst>
          </p:cNvPr>
          <p:cNvSpPr/>
          <p:nvPr/>
        </p:nvSpPr>
        <p:spPr>
          <a:xfrm>
            <a:off x="0" y="6358611"/>
            <a:ext cx="12192000" cy="499389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k-SK" sz="1500" dirty="0">
                <a:latin typeface="Helvetica Neue" panose="02000503000000020004"/>
              </a:rPr>
              <a:t>Zbierame staré mobily | Kampaň</a:t>
            </a:r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40E5F945-4E6F-41A6-AC11-41AB44F3554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" b="22488"/>
          <a:stretch/>
        </p:blipFill>
        <p:spPr>
          <a:xfrm>
            <a:off x="9077325" y="1630705"/>
            <a:ext cx="2255044" cy="1172026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E7E8B510-CF9D-4010-9130-506D389E854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17"/>
          <a:stretch/>
        </p:blipFill>
        <p:spPr>
          <a:xfrm>
            <a:off x="4845691" y="2109788"/>
            <a:ext cx="3098159" cy="2311907"/>
          </a:xfrm>
          <a:prstGeom prst="rect">
            <a:avLst/>
          </a:prstGeom>
        </p:spPr>
      </p:pic>
      <p:pic>
        <p:nvPicPr>
          <p:cNvPr id="20" name="Obrázok 19">
            <a:extLst>
              <a:ext uri="{FF2B5EF4-FFF2-40B4-BE49-F238E27FC236}">
                <a16:creationId xmlns:a16="http://schemas.microsoft.com/office/drawing/2014/main" id="{651EA529-1126-43AF-ABCC-8341D4253D5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r="15914"/>
          <a:stretch/>
        </p:blipFill>
        <p:spPr>
          <a:xfrm>
            <a:off x="1176648" y="1736433"/>
            <a:ext cx="1637990" cy="138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75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98" y="1044205"/>
            <a:ext cx="7719067" cy="3830358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837" y="873513"/>
            <a:ext cx="2009251" cy="3830359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0" y="1759470"/>
            <a:ext cx="1680727" cy="2142605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284030" y="4988002"/>
            <a:ext cx="7819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err="1">
                <a:latin typeface="Helvetica Neue" panose="02000503000000020004"/>
              </a:rPr>
              <a:t>Microsite</a:t>
            </a:r>
            <a:r>
              <a:rPr lang="sk-SK" sz="1200" b="1" dirty="0">
                <a:latin typeface="Helvetica Neue" panose="02000503000000020004"/>
              </a:rPr>
              <a:t> je určená pre všetkých, ktorí sa chcú </a:t>
            </a:r>
            <a:r>
              <a:rPr lang="sk-SK" sz="1200" b="1" dirty="0">
                <a:solidFill>
                  <a:srgbClr val="FF7900"/>
                </a:solidFill>
                <a:latin typeface="Helvetica Neue" panose="02000503000000020004"/>
              </a:rPr>
              <a:t>dozvedieť viac o projekte a problematike</a:t>
            </a:r>
            <a:r>
              <a:rPr lang="sk-SK" sz="1200" b="1" dirty="0">
                <a:latin typeface="Helvetica Neue" panose="02000503000000020004"/>
              </a:rPr>
              <a:t> recyklovania </a:t>
            </a:r>
            <a:r>
              <a:rPr lang="sk-SK" sz="1200" b="1" dirty="0" err="1">
                <a:latin typeface="Helvetica Neue" panose="02000503000000020004"/>
              </a:rPr>
              <a:t>elektroodpadu</a:t>
            </a:r>
            <a:r>
              <a:rPr lang="sk-SK" sz="1200" b="1" dirty="0">
                <a:latin typeface="Helvetica Neue" panose="02000503000000020004"/>
              </a:rPr>
              <a:t>. Okrem návodu, ako odovzdať svoj mobil, tam bude umiestnené </a:t>
            </a:r>
            <a:r>
              <a:rPr lang="sk-SK" sz="1200" b="1" dirty="0">
                <a:solidFill>
                  <a:srgbClr val="FF7900"/>
                </a:solidFill>
                <a:latin typeface="Helvetica Neue" panose="02000503000000020004"/>
              </a:rPr>
              <a:t>počítadlo odovzdaných mobilov</a:t>
            </a:r>
            <a:r>
              <a:rPr lang="sk-SK" sz="1200" b="1" dirty="0">
                <a:latin typeface="Helvetica Neue" panose="02000503000000020004"/>
              </a:rPr>
              <a:t>, suma, ktorá sa vyzbierala na podporu neziskovej organizácie, a </a:t>
            </a:r>
            <a:r>
              <a:rPr lang="sk-SK" sz="1200" b="1" dirty="0">
                <a:solidFill>
                  <a:srgbClr val="FF7900"/>
                </a:solidFill>
                <a:latin typeface="Helvetica Neue" panose="02000503000000020004"/>
              </a:rPr>
              <a:t>registračný formulár pre firmy</a:t>
            </a:r>
            <a:r>
              <a:rPr lang="sk-SK" sz="1200" b="1" dirty="0">
                <a:latin typeface="Helvetica Neue" panose="02000503000000020004"/>
              </a:rPr>
              <a:t>, ktoré by sa chceli stať zberným miestom pre staré mobilné telefóny.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9238096" y="4989664"/>
            <a:ext cx="24577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err="1">
                <a:latin typeface="Helvetica Neue" panose="02000503000000020004"/>
              </a:rPr>
              <a:t>Chatbot</a:t>
            </a:r>
            <a:r>
              <a:rPr lang="sk-SK" sz="1200" b="1" dirty="0">
                <a:latin typeface="Helvetica Neue" panose="02000503000000020004"/>
              </a:rPr>
              <a:t> </a:t>
            </a:r>
            <a:r>
              <a:rPr lang="sk-SK" sz="1200" b="1" dirty="0">
                <a:solidFill>
                  <a:srgbClr val="FF7900"/>
                </a:solidFill>
                <a:latin typeface="Helvetica Neue" panose="02000503000000020004"/>
              </a:rPr>
              <a:t>Arnold je spoločníkom </a:t>
            </a:r>
            <a:r>
              <a:rPr lang="sk-SK" sz="1200" b="1" dirty="0">
                <a:latin typeface="Helvetica Neue" panose="02000503000000020004"/>
              </a:rPr>
              <a:t>pre ľudí, ktorí sa chystajú odovzdať mobil na recykláciu. Vtipnou formou </a:t>
            </a:r>
            <a:r>
              <a:rPr lang="sk-SK" sz="1200" b="1" dirty="0">
                <a:solidFill>
                  <a:srgbClr val="FF7900"/>
                </a:solidFill>
                <a:latin typeface="Helvetica Neue" panose="02000503000000020004"/>
              </a:rPr>
              <a:t>pripomína, aby nezabudli </a:t>
            </a:r>
            <a:r>
              <a:rPr lang="sk-SK" sz="1200" b="1" dirty="0">
                <a:latin typeface="Helvetica Neue" panose="02000503000000020004"/>
              </a:rPr>
              <a:t>na svoj záväzok. Ukazuje neľahký život v budúcnosti plnej odpadu.</a:t>
            </a:r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F1B07E26-D79F-485D-A6A4-694AE2F642EC}"/>
              </a:ext>
            </a:extLst>
          </p:cNvPr>
          <p:cNvSpPr/>
          <p:nvPr/>
        </p:nvSpPr>
        <p:spPr>
          <a:xfrm>
            <a:off x="0" y="6358611"/>
            <a:ext cx="12192000" cy="499389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k-SK" sz="1500" dirty="0">
                <a:latin typeface="Helvetica Neue" panose="02000503000000020004"/>
              </a:rPr>
              <a:t>Zbierame staré mobily | Nástroje</a:t>
            </a:r>
          </a:p>
        </p:txBody>
      </p:sp>
    </p:spTree>
    <p:extLst>
      <p:ext uri="{BB962C8B-B14F-4D97-AF65-F5344CB8AC3E}">
        <p14:creationId xmlns:p14="http://schemas.microsoft.com/office/powerpoint/2010/main" val="2979196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796" y="960283"/>
            <a:ext cx="2589844" cy="4937178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216" y="1495575"/>
            <a:ext cx="2164472" cy="3847950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959" y="960283"/>
            <a:ext cx="2587599" cy="4840150"/>
          </a:xfrm>
          <a:prstGeom prst="rect">
            <a:avLst/>
          </a:prstGeom>
        </p:spPr>
      </p:pic>
      <p:sp>
        <p:nvSpPr>
          <p:cNvPr id="13" name="BlokTextu 12"/>
          <p:cNvSpPr txBox="1"/>
          <p:nvPr/>
        </p:nvSpPr>
        <p:spPr>
          <a:xfrm>
            <a:off x="716693" y="1397977"/>
            <a:ext cx="24577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>
                <a:latin typeface="Helvetica Neue" panose="02000503000000020004"/>
              </a:rPr>
              <a:t>Spojením originálneho </a:t>
            </a:r>
            <a:r>
              <a:rPr lang="sk-SK" sz="1200" dirty="0" err="1">
                <a:latin typeface="Helvetica Neue" panose="02000503000000020004"/>
              </a:rPr>
              <a:t>teasingu</a:t>
            </a:r>
            <a:r>
              <a:rPr lang="sk-SK" sz="1200" dirty="0">
                <a:latin typeface="Helvetica Neue" panose="02000503000000020004"/>
              </a:rPr>
              <a:t> a ambasádorov so širokým zásahom medzi rôznymi demografickými skupinami dokáže Orange vyvolať </a:t>
            </a:r>
            <a:r>
              <a:rPr lang="sk-SK" sz="1200" dirty="0">
                <a:solidFill>
                  <a:srgbClr val="FF7900"/>
                </a:solidFill>
                <a:latin typeface="Helvetica Neue" panose="02000503000000020004"/>
              </a:rPr>
              <a:t>celospoločenskú diskusiu</a:t>
            </a:r>
            <a:r>
              <a:rPr lang="sk-SK" sz="1200" dirty="0">
                <a:latin typeface="Helvetica Neue" panose="02000503000000020004"/>
              </a:rPr>
              <a:t> o problematike recyklácie </a:t>
            </a:r>
            <a:r>
              <a:rPr lang="sk-SK" sz="1200" dirty="0" err="1">
                <a:latin typeface="Helvetica Neue" panose="02000503000000020004"/>
              </a:rPr>
              <a:t>elektroodpadu</a:t>
            </a:r>
            <a:r>
              <a:rPr lang="sk-SK" sz="1200" dirty="0">
                <a:latin typeface="Helvetica Neue" panose="02000503000000020004"/>
              </a:rPr>
              <a:t>. </a:t>
            </a:r>
            <a:br>
              <a:rPr lang="sk-SK" sz="1200" dirty="0">
                <a:latin typeface="Helvetica Neue" panose="02000503000000020004"/>
              </a:rPr>
            </a:br>
            <a:r>
              <a:rPr lang="sk-SK" sz="1200" dirty="0">
                <a:latin typeface="Helvetica Neue" panose="02000503000000020004"/>
              </a:rPr>
              <a:t>Zároveň inšpiruje a spája tisíce ľudí, aby pomohli nielen </a:t>
            </a:r>
            <a:r>
              <a:rPr lang="sk-SK" sz="1200" dirty="0">
                <a:solidFill>
                  <a:srgbClr val="FF7900"/>
                </a:solidFill>
                <a:latin typeface="Helvetica Neue" panose="02000503000000020004"/>
              </a:rPr>
              <a:t>zlepšiť budúcnosť planéty</a:t>
            </a:r>
            <a:r>
              <a:rPr lang="sk-SK" sz="1200" dirty="0">
                <a:latin typeface="Helvetica Neue" panose="02000503000000020004"/>
              </a:rPr>
              <a:t>, ale aj pomohli </a:t>
            </a:r>
            <a:r>
              <a:rPr lang="sk-SK" sz="1200" dirty="0">
                <a:solidFill>
                  <a:srgbClr val="FF7900"/>
                </a:solidFill>
                <a:latin typeface="Helvetica Neue" panose="02000503000000020004"/>
              </a:rPr>
              <a:t>splniť ciele neziskovej organizácie</a:t>
            </a:r>
            <a:r>
              <a:rPr lang="sk-SK" sz="1200" dirty="0">
                <a:latin typeface="Helvetica Neue" panose="02000503000000020004"/>
              </a:rPr>
              <a:t>.</a:t>
            </a:r>
            <a:br>
              <a:rPr lang="sk-SK" sz="1200" dirty="0">
                <a:latin typeface="Helvetica Neue" panose="02000503000000020004"/>
              </a:rPr>
            </a:br>
            <a:br>
              <a:rPr lang="sk-SK" sz="1200" dirty="0">
                <a:latin typeface="Helvetica Neue" panose="02000503000000020004"/>
              </a:rPr>
            </a:br>
            <a:r>
              <a:rPr lang="sk-SK" sz="1200" dirty="0">
                <a:latin typeface="Helvetica Neue" panose="02000503000000020004"/>
              </a:rPr>
              <a:t>Kampaň má potenciál šíriť sa </a:t>
            </a:r>
            <a:r>
              <a:rPr lang="sk-SK" sz="1200" dirty="0">
                <a:solidFill>
                  <a:srgbClr val="FF7900"/>
                </a:solidFill>
                <a:latin typeface="Helvetica Neue" panose="02000503000000020004"/>
              </a:rPr>
              <a:t>na sociálnych sieťach </a:t>
            </a:r>
            <a:r>
              <a:rPr lang="sk-SK" sz="1200" dirty="0" err="1">
                <a:solidFill>
                  <a:srgbClr val="FF7900"/>
                </a:solidFill>
                <a:latin typeface="Helvetica Neue" panose="02000503000000020004"/>
              </a:rPr>
              <a:t>virálne</a:t>
            </a:r>
            <a:r>
              <a:rPr lang="sk-SK" sz="1200" dirty="0">
                <a:latin typeface="Helvetica Neue" panose="02000503000000020004"/>
              </a:rPr>
              <a:t> a zasiahnuť ešte väčšie množstvo ľudí.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4F535C86-A92B-47A5-BB31-5AF4E5FE8492}"/>
              </a:ext>
            </a:extLst>
          </p:cNvPr>
          <p:cNvSpPr/>
          <p:nvPr/>
        </p:nvSpPr>
        <p:spPr>
          <a:xfrm>
            <a:off x="0" y="6358611"/>
            <a:ext cx="12192000" cy="499389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k-SK" sz="1500" dirty="0">
                <a:latin typeface="Helvetica Neue" panose="02000503000000020004"/>
              </a:rPr>
              <a:t>Zbierame staré mobily | Sociálny dopad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D4B76B74-F013-473B-A21C-308246569C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995" y="1620076"/>
            <a:ext cx="2463005" cy="169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806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266</Words>
  <Application>Microsoft Office PowerPoint</Application>
  <PresentationFormat>Širokouhlá</PresentationFormat>
  <Paragraphs>17</Paragraphs>
  <Slides>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Helvetica Neue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Používateľ systému Windows</dc:creator>
  <cp:lastModifiedBy>Samuel Svolik</cp:lastModifiedBy>
  <cp:revision>26</cp:revision>
  <dcterms:created xsi:type="dcterms:W3CDTF">2018-05-15T18:58:16Z</dcterms:created>
  <dcterms:modified xsi:type="dcterms:W3CDTF">2018-05-16T01:57:23Z</dcterms:modified>
</cp:coreProperties>
</file>