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9" r:id="rId4"/>
    <p:sldId id="261" r:id="rId5"/>
    <p:sldId id="262" r:id="rId6"/>
    <p:sldId id="263" r:id="rId7"/>
    <p:sldId id="265" r:id="rId8"/>
    <p:sldId id="266" r:id="rId9"/>
  </p:sldIdLst>
  <p:sldSz cx="12192000" cy="6858000"/>
  <p:notesSz cx="6858000" cy="9144000"/>
  <p:defaultTextStyle>
    <a:defPPr>
      <a:defRPr lang="sk-S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33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039" autoAdjust="0"/>
    <p:restoredTop sz="94660"/>
  </p:normalViewPr>
  <p:slideViewPr>
    <p:cSldViewPr snapToGrid="0">
      <p:cViewPr varScale="1">
        <p:scale>
          <a:sx n="68" d="100"/>
          <a:sy n="68" d="100"/>
        </p:scale>
        <p:origin x="500" y="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á sním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EE020A1-A35C-463A-9F41-437F5B035B7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sk-SK"/>
              <a:t>Kliknutím upravte štýl predlohy nadpisu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59E2BF7D-7CFC-45B8-8105-A986BC754C8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k-SK"/>
              <a:t>Kliknutím upravte štýl predlohy podnadpisu</a:t>
            </a:r>
          </a:p>
        </p:txBody>
      </p:sp>
      <p:sp>
        <p:nvSpPr>
          <p:cNvPr id="4" name="Zástupný objekt pre dátum 3">
            <a:extLst>
              <a:ext uri="{FF2B5EF4-FFF2-40B4-BE49-F238E27FC236}">
                <a16:creationId xmlns:a16="http://schemas.microsoft.com/office/drawing/2014/main" id="{6FAAFDA7-53FB-4FE1-B885-DFB3298D25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56DE62-A535-4FC4-8914-B66A17E1515B}" type="datetimeFigureOut">
              <a:rPr lang="sk-SK" smtClean="0"/>
              <a:t>11.05.2018</a:t>
            </a:fld>
            <a:endParaRPr lang="sk-SK"/>
          </a:p>
        </p:txBody>
      </p:sp>
      <p:sp>
        <p:nvSpPr>
          <p:cNvPr id="5" name="Zástupný objekt pre pätu 4">
            <a:extLst>
              <a:ext uri="{FF2B5EF4-FFF2-40B4-BE49-F238E27FC236}">
                <a16:creationId xmlns:a16="http://schemas.microsoft.com/office/drawing/2014/main" id="{12D8A962-CB59-4754-B5FA-A55E691B7C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objekt pre číslo snímky 5">
            <a:extLst>
              <a:ext uri="{FF2B5EF4-FFF2-40B4-BE49-F238E27FC236}">
                <a16:creationId xmlns:a16="http://schemas.microsoft.com/office/drawing/2014/main" id="{868377D0-2B88-48A0-BB38-A855D25BC2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F1974F-72CF-46F5-918A-3E47FEB301DE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7374098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z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19A0513-9B24-443F-BD5D-601D7F5CA0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Kliknutím upravte štýl predlohy nadpisu</a:t>
            </a:r>
          </a:p>
        </p:txBody>
      </p:sp>
      <p:sp>
        <p:nvSpPr>
          <p:cNvPr id="3" name="Zástupný objekt pre zvislý text 2">
            <a:extLst>
              <a:ext uri="{FF2B5EF4-FFF2-40B4-BE49-F238E27FC236}">
                <a16:creationId xmlns:a16="http://schemas.microsoft.com/office/drawing/2014/main" id="{72037A73-0050-43D8-AF76-6EF1F3C169C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k-SK"/>
              <a:t>Upraviť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4" name="Zástupný objekt pre dátum 3">
            <a:extLst>
              <a:ext uri="{FF2B5EF4-FFF2-40B4-BE49-F238E27FC236}">
                <a16:creationId xmlns:a16="http://schemas.microsoft.com/office/drawing/2014/main" id="{98102CB1-CC25-4BF0-A615-9CF68EACBA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56DE62-A535-4FC4-8914-B66A17E1515B}" type="datetimeFigureOut">
              <a:rPr lang="sk-SK" smtClean="0"/>
              <a:t>11.05.2018</a:t>
            </a:fld>
            <a:endParaRPr lang="sk-SK"/>
          </a:p>
        </p:txBody>
      </p:sp>
      <p:sp>
        <p:nvSpPr>
          <p:cNvPr id="5" name="Zástupný objekt pre pätu 4">
            <a:extLst>
              <a:ext uri="{FF2B5EF4-FFF2-40B4-BE49-F238E27FC236}">
                <a16:creationId xmlns:a16="http://schemas.microsoft.com/office/drawing/2014/main" id="{E452281C-7473-4B55-8105-6F79BD03CB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objekt pre číslo snímky 5">
            <a:extLst>
              <a:ext uri="{FF2B5EF4-FFF2-40B4-BE49-F238E27FC236}">
                <a16:creationId xmlns:a16="http://schemas.microsoft.com/office/drawing/2014/main" id="{E309015B-A666-4F6F-BF32-3EDC856FD1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F1974F-72CF-46F5-918A-3E47FEB301DE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7299437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Z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vislý nadpis 1">
            <a:extLst>
              <a:ext uri="{FF2B5EF4-FFF2-40B4-BE49-F238E27FC236}">
                <a16:creationId xmlns:a16="http://schemas.microsoft.com/office/drawing/2014/main" id="{88752E5F-0347-4593-8FA9-EFEBE087F65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sk-SK"/>
              <a:t>Kliknutím upravte štýl predlohy nadpisu</a:t>
            </a:r>
          </a:p>
        </p:txBody>
      </p:sp>
      <p:sp>
        <p:nvSpPr>
          <p:cNvPr id="3" name="Zástupný objekt pre zvislý text 2">
            <a:extLst>
              <a:ext uri="{FF2B5EF4-FFF2-40B4-BE49-F238E27FC236}">
                <a16:creationId xmlns:a16="http://schemas.microsoft.com/office/drawing/2014/main" id="{48E85FFB-EFF3-458A-B927-D49C91DE621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sk-SK"/>
              <a:t>Upraviť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4" name="Zástupný objekt pre dátum 3">
            <a:extLst>
              <a:ext uri="{FF2B5EF4-FFF2-40B4-BE49-F238E27FC236}">
                <a16:creationId xmlns:a16="http://schemas.microsoft.com/office/drawing/2014/main" id="{1A01B3DA-B79F-4CB9-8A1E-11A12195F3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56DE62-A535-4FC4-8914-B66A17E1515B}" type="datetimeFigureOut">
              <a:rPr lang="sk-SK" smtClean="0"/>
              <a:t>11.05.2018</a:t>
            </a:fld>
            <a:endParaRPr lang="sk-SK"/>
          </a:p>
        </p:txBody>
      </p:sp>
      <p:sp>
        <p:nvSpPr>
          <p:cNvPr id="5" name="Zástupný objekt pre pätu 4">
            <a:extLst>
              <a:ext uri="{FF2B5EF4-FFF2-40B4-BE49-F238E27FC236}">
                <a16:creationId xmlns:a16="http://schemas.microsoft.com/office/drawing/2014/main" id="{2218C8F7-3050-495B-8F62-36F504EACF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objekt pre číslo snímky 5">
            <a:extLst>
              <a:ext uri="{FF2B5EF4-FFF2-40B4-BE49-F238E27FC236}">
                <a16:creationId xmlns:a16="http://schemas.microsoft.com/office/drawing/2014/main" id="{404702B9-A685-42D5-87BE-E1F895A274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F1974F-72CF-46F5-918A-3E47FEB301DE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1912957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1F5F952-601A-4B8A-91E1-93590F3D3A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Kliknutím upravte štýl predlohy nadpisu</a:t>
            </a:r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DF889102-EFA6-4800-A80F-B6596028FAA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k-SK"/>
              <a:t>Upraviť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4" name="Zástupný objekt pre dátum 3">
            <a:extLst>
              <a:ext uri="{FF2B5EF4-FFF2-40B4-BE49-F238E27FC236}">
                <a16:creationId xmlns:a16="http://schemas.microsoft.com/office/drawing/2014/main" id="{4C073F89-4BEB-44E2-BEE8-04F186E7F0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56DE62-A535-4FC4-8914-B66A17E1515B}" type="datetimeFigureOut">
              <a:rPr lang="sk-SK" smtClean="0"/>
              <a:t>11.05.2018</a:t>
            </a:fld>
            <a:endParaRPr lang="sk-SK"/>
          </a:p>
        </p:txBody>
      </p:sp>
      <p:sp>
        <p:nvSpPr>
          <p:cNvPr id="5" name="Zástupný objekt pre pätu 4">
            <a:extLst>
              <a:ext uri="{FF2B5EF4-FFF2-40B4-BE49-F238E27FC236}">
                <a16:creationId xmlns:a16="http://schemas.microsoft.com/office/drawing/2014/main" id="{7132E260-C52C-4D34-A60B-024E12C4BE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objekt pre číslo snímky 5">
            <a:extLst>
              <a:ext uri="{FF2B5EF4-FFF2-40B4-BE49-F238E27FC236}">
                <a16:creationId xmlns:a16="http://schemas.microsoft.com/office/drawing/2014/main" id="{6E84BCDB-44A4-4875-8C83-D87D9A8D89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F1974F-72CF-46F5-918A-3E47FEB301DE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41996562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Hlavička sekc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4D4CCC5-E7EF-4999-8D8B-78DBC36D34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sk-SK"/>
              <a:t>Kliknutím upravte štýl predlohy nadpisu</a:t>
            </a:r>
          </a:p>
        </p:txBody>
      </p:sp>
      <p:sp>
        <p:nvSpPr>
          <p:cNvPr id="3" name="Zástupný objekt pre text 2">
            <a:extLst>
              <a:ext uri="{FF2B5EF4-FFF2-40B4-BE49-F238E27FC236}">
                <a16:creationId xmlns:a16="http://schemas.microsoft.com/office/drawing/2014/main" id="{8ACFD4C2-EBFF-4C00-B896-539AAAD8911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/>
              <a:t>Upraviť štýly predlohy textu</a:t>
            </a:r>
          </a:p>
        </p:txBody>
      </p:sp>
      <p:sp>
        <p:nvSpPr>
          <p:cNvPr id="4" name="Zástupný objekt pre dátum 3">
            <a:extLst>
              <a:ext uri="{FF2B5EF4-FFF2-40B4-BE49-F238E27FC236}">
                <a16:creationId xmlns:a16="http://schemas.microsoft.com/office/drawing/2014/main" id="{F4BF6F7B-F930-4EB5-B9B2-77D4222BCE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56DE62-A535-4FC4-8914-B66A17E1515B}" type="datetimeFigureOut">
              <a:rPr lang="sk-SK" smtClean="0"/>
              <a:t>11.05.2018</a:t>
            </a:fld>
            <a:endParaRPr lang="sk-SK"/>
          </a:p>
        </p:txBody>
      </p:sp>
      <p:sp>
        <p:nvSpPr>
          <p:cNvPr id="5" name="Zástupný objekt pre pätu 4">
            <a:extLst>
              <a:ext uri="{FF2B5EF4-FFF2-40B4-BE49-F238E27FC236}">
                <a16:creationId xmlns:a16="http://schemas.microsoft.com/office/drawing/2014/main" id="{A5F556EB-65D8-4542-8C8B-0212E62178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objekt pre číslo snímky 5">
            <a:extLst>
              <a:ext uri="{FF2B5EF4-FFF2-40B4-BE49-F238E27FC236}">
                <a16:creationId xmlns:a16="http://schemas.microsoft.com/office/drawing/2014/main" id="{DDE62298-5EED-46B1-B10C-00BE5EF7C4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F1974F-72CF-46F5-918A-3E47FEB301DE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41780783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4A4AEE3-509D-4B94-915D-FA1EBC337A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Kliknutím upravte štýl predlohy nadpisu</a:t>
            </a:r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790D49DE-F58F-4A86-89B1-D85858E5CD8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sk-SK"/>
              <a:t>Upraviť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4" name="Zástupný objekt pre obsah 3">
            <a:extLst>
              <a:ext uri="{FF2B5EF4-FFF2-40B4-BE49-F238E27FC236}">
                <a16:creationId xmlns:a16="http://schemas.microsoft.com/office/drawing/2014/main" id="{0EC00A26-D69D-4B32-BB7A-E77EA5943A0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sk-SK"/>
              <a:t>Upraviť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5" name="Zástupný objekt pre dátum 4">
            <a:extLst>
              <a:ext uri="{FF2B5EF4-FFF2-40B4-BE49-F238E27FC236}">
                <a16:creationId xmlns:a16="http://schemas.microsoft.com/office/drawing/2014/main" id="{3AF322A6-D4A7-42F3-982C-CA7C81C488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56DE62-A535-4FC4-8914-B66A17E1515B}" type="datetimeFigureOut">
              <a:rPr lang="sk-SK" smtClean="0"/>
              <a:t>11.05.2018</a:t>
            </a:fld>
            <a:endParaRPr lang="sk-SK"/>
          </a:p>
        </p:txBody>
      </p:sp>
      <p:sp>
        <p:nvSpPr>
          <p:cNvPr id="6" name="Zástupný objekt pre pätu 5">
            <a:extLst>
              <a:ext uri="{FF2B5EF4-FFF2-40B4-BE49-F238E27FC236}">
                <a16:creationId xmlns:a16="http://schemas.microsoft.com/office/drawing/2014/main" id="{88607337-3E2E-4DD4-B004-4BBBC2894E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objekt pre číslo snímky 6">
            <a:extLst>
              <a:ext uri="{FF2B5EF4-FFF2-40B4-BE49-F238E27FC236}">
                <a16:creationId xmlns:a16="http://schemas.microsoft.com/office/drawing/2014/main" id="{2AF58106-BBDB-43BC-8102-243941AB5D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F1974F-72CF-46F5-918A-3E47FEB301DE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40336692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E3F8437-C697-49AB-9D16-B383DCAA21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sk-SK"/>
              <a:t>Kliknutím upravte štýl predlohy nadpisu</a:t>
            </a:r>
          </a:p>
        </p:txBody>
      </p:sp>
      <p:sp>
        <p:nvSpPr>
          <p:cNvPr id="3" name="Zástupný objekt pre text 2">
            <a:extLst>
              <a:ext uri="{FF2B5EF4-FFF2-40B4-BE49-F238E27FC236}">
                <a16:creationId xmlns:a16="http://schemas.microsoft.com/office/drawing/2014/main" id="{9A8EA7D4-4DD5-4E11-9DAC-B1EE0F8DE04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/>
              <a:t>Upraviť štýly predlohy textu</a:t>
            </a:r>
          </a:p>
        </p:txBody>
      </p:sp>
      <p:sp>
        <p:nvSpPr>
          <p:cNvPr id="4" name="Zástupný objekt pre obsah 3">
            <a:extLst>
              <a:ext uri="{FF2B5EF4-FFF2-40B4-BE49-F238E27FC236}">
                <a16:creationId xmlns:a16="http://schemas.microsoft.com/office/drawing/2014/main" id="{052E6C99-9128-465A-95DE-D68FA5987AE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sk-SK"/>
              <a:t>Upraviť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5" name="Zástupný objekt pre text 4">
            <a:extLst>
              <a:ext uri="{FF2B5EF4-FFF2-40B4-BE49-F238E27FC236}">
                <a16:creationId xmlns:a16="http://schemas.microsoft.com/office/drawing/2014/main" id="{1733201C-3EE2-48E5-BA5D-0706E690642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/>
              <a:t>Upraviť štýly predlohy textu</a:t>
            </a:r>
          </a:p>
        </p:txBody>
      </p:sp>
      <p:sp>
        <p:nvSpPr>
          <p:cNvPr id="6" name="Zástupný objekt pre obsah 5">
            <a:extLst>
              <a:ext uri="{FF2B5EF4-FFF2-40B4-BE49-F238E27FC236}">
                <a16:creationId xmlns:a16="http://schemas.microsoft.com/office/drawing/2014/main" id="{B480C93E-F161-41F2-A99D-08B9F593A77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sk-SK"/>
              <a:t>Upraviť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7" name="Zástupný objekt pre dátum 6">
            <a:extLst>
              <a:ext uri="{FF2B5EF4-FFF2-40B4-BE49-F238E27FC236}">
                <a16:creationId xmlns:a16="http://schemas.microsoft.com/office/drawing/2014/main" id="{139A9C12-DA3E-4C74-A207-18B8F64998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56DE62-A535-4FC4-8914-B66A17E1515B}" type="datetimeFigureOut">
              <a:rPr lang="sk-SK" smtClean="0"/>
              <a:t>11.05.2018</a:t>
            </a:fld>
            <a:endParaRPr lang="sk-SK"/>
          </a:p>
        </p:txBody>
      </p:sp>
      <p:sp>
        <p:nvSpPr>
          <p:cNvPr id="8" name="Zástupný objekt pre pätu 7">
            <a:extLst>
              <a:ext uri="{FF2B5EF4-FFF2-40B4-BE49-F238E27FC236}">
                <a16:creationId xmlns:a16="http://schemas.microsoft.com/office/drawing/2014/main" id="{D8D735D8-C3BB-4877-BC82-07B8FF08B5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9" name="Zástupný objekt pre číslo snímky 8">
            <a:extLst>
              <a:ext uri="{FF2B5EF4-FFF2-40B4-BE49-F238E27FC236}">
                <a16:creationId xmlns:a16="http://schemas.microsoft.com/office/drawing/2014/main" id="{03130DF6-4BED-49FD-9A02-98A82FC18F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F1974F-72CF-46F5-918A-3E47FEB301DE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1360600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Len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AEE82B7-00A8-4AEA-B6E6-31D682B9C0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Kliknutím upravte štýl predlohy nadpisu</a:t>
            </a:r>
          </a:p>
        </p:txBody>
      </p:sp>
      <p:sp>
        <p:nvSpPr>
          <p:cNvPr id="3" name="Zástupný objekt pre dátum 2">
            <a:extLst>
              <a:ext uri="{FF2B5EF4-FFF2-40B4-BE49-F238E27FC236}">
                <a16:creationId xmlns:a16="http://schemas.microsoft.com/office/drawing/2014/main" id="{7AAE7D48-F590-4EC4-9CC4-2BFD9C0AC0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56DE62-A535-4FC4-8914-B66A17E1515B}" type="datetimeFigureOut">
              <a:rPr lang="sk-SK" smtClean="0"/>
              <a:t>11.05.2018</a:t>
            </a:fld>
            <a:endParaRPr lang="sk-SK"/>
          </a:p>
        </p:txBody>
      </p:sp>
      <p:sp>
        <p:nvSpPr>
          <p:cNvPr id="4" name="Zástupný objekt pre pätu 3">
            <a:extLst>
              <a:ext uri="{FF2B5EF4-FFF2-40B4-BE49-F238E27FC236}">
                <a16:creationId xmlns:a16="http://schemas.microsoft.com/office/drawing/2014/main" id="{575BCD1A-9FCD-4379-8723-E6D8A5D00D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5" name="Zástupný objekt pre číslo snímky 4">
            <a:extLst>
              <a:ext uri="{FF2B5EF4-FFF2-40B4-BE49-F238E27FC236}">
                <a16:creationId xmlns:a16="http://schemas.microsoft.com/office/drawing/2014/main" id="{474426CE-DA74-4B89-8917-1D48DC04F1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F1974F-72CF-46F5-918A-3E47FEB301DE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6738272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dátum 1">
            <a:extLst>
              <a:ext uri="{FF2B5EF4-FFF2-40B4-BE49-F238E27FC236}">
                <a16:creationId xmlns:a16="http://schemas.microsoft.com/office/drawing/2014/main" id="{2F7123D1-0C17-4946-A6FF-DD52A366BF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56DE62-A535-4FC4-8914-B66A17E1515B}" type="datetimeFigureOut">
              <a:rPr lang="sk-SK" smtClean="0"/>
              <a:t>11.05.2018</a:t>
            </a:fld>
            <a:endParaRPr lang="sk-SK"/>
          </a:p>
        </p:txBody>
      </p:sp>
      <p:sp>
        <p:nvSpPr>
          <p:cNvPr id="3" name="Zástupný objekt pre pätu 2">
            <a:extLst>
              <a:ext uri="{FF2B5EF4-FFF2-40B4-BE49-F238E27FC236}">
                <a16:creationId xmlns:a16="http://schemas.microsoft.com/office/drawing/2014/main" id="{54A33FF7-C01E-4266-8E49-2486528640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4" name="Zástupný objekt pre číslo snímky 3">
            <a:extLst>
              <a:ext uri="{FF2B5EF4-FFF2-40B4-BE49-F238E27FC236}">
                <a16:creationId xmlns:a16="http://schemas.microsoft.com/office/drawing/2014/main" id="{DBDB6464-174F-44D0-8578-08A13CB267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F1974F-72CF-46F5-918A-3E47FEB301DE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9598077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F368451-CEDD-4C45-A1CE-00929CCCEE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k-SK"/>
              <a:t>Kliknutím upravte štýl predlohy nadpisu</a:t>
            </a:r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DEF9F562-8245-4D4C-A6A0-F1FBD4442EE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k-SK"/>
              <a:t>Upraviť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4" name="Zástupný objekt pre text 3">
            <a:extLst>
              <a:ext uri="{FF2B5EF4-FFF2-40B4-BE49-F238E27FC236}">
                <a16:creationId xmlns:a16="http://schemas.microsoft.com/office/drawing/2014/main" id="{A5347AAF-36D2-46DF-A0E0-43E79911F15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k-SK"/>
              <a:t>Upraviť štýly predlohy textu</a:t>
            </a:r>
          </a:p>
        </p:txBody>
      </p:sp>
      <p:sp>
        <p:nvSpPr>
          <p:cNvPr id="5" name="Zástupný objekt pre dátum 4">
            <a:extLst>
              <a:ext uri="{FF2B5EF4-FFF2-40B4-BE49-F238E27FC236}">
                <a16:creationId xmlns:a16="http://schemas.microsoft.com/office/drawing/2014/main" id="{6B7F633B-5270-407F-9041-EB840D3A73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56DE62-A535-4FC4-8914-B66A17E1515B}" type="datetimeFigureOut">
              <a:rPr lang="sk-SK" smtClean="0"/>
              <a:t>11.05.2018</a:t>
            </a:fld>
            <a:endParaRPr lang="sk-SK"/>
          </a:p>
        </p:txBody>
      </p:sp>
      <p:sp>
        <p:nvSpPr>
          <p:cNvPr id="6" name="Zástupný objekt pre pätu 5">
            <a:extLst>
              <a:ext uri="{FF2B5EF4-FFF2-40B4-BE49-F238E27FC236}">
                <a16:creationId xmlns:a16="http://schemas.microsoft.com/office/drawing/2014/main" id="{1F8280BB-E81D-474E-9A58-84E9C73300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objekt pre číslo snímky 6">
            <a:extLst>
              <a:ext uri="{FF2B5EF4-FFF2-40B4-BE49-F238E27FC236}">
                <a16:creationId xmlns:a16="http://schemas.microsoft.com/office/drawing/2014/main" id="{833FA6B8-8C63-424F-A0BC-8FF7FF6C83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F1974F-72CF-46F5-918A-3E47FEB301DE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986109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ok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6998777-BE61-413E-89BC-E05C17E624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k-SK"/>
              <a:t>Kliknutím upravte štýl predlohy nadpisu</a:t>
            </a:r>
          </a:p>
        </p:txBody>
      </p:sp>
      <p:sp>
        <p:nvSpPr>
          <p:cNvPr id="3" name="Zástupný objekt pre obrázok 2">
            <a:extLst>
              <a:ext uri="{FF2B5EF4-FFF2-40B4-BE49-F238E27FC236}">
                <a16:creationId xmlns:a16="http://schemas.microsoft.com/office/drawing/2014/main" id="{EC6181CA-DFB9-408C-87E8-8DAE60A8FED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k-SK"/>
          </a:p>
        </p:txBody>
      </p:sp>
      <p:sp>
        <p:nvSpPr>
          <p:cNvPr id="4" name="Zástupný objekt pre text 3">
            <a:extLst>
              <a:ext uri="{FF2B5EF4-FFF2-40B4-BE49-F238E27FC236}">
                <a16:creationId xmlns:a16="http://schemas.microsoft.com/office/drawing/2014/main" id="{D5B91CBD-17D3-46FF-AEF3-28DF3E291B3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k-SK"/>
              <a:t>Upraviť štýly predlohy textu</a:t>
            </a:r>
          </a:p>
        </p:txBody>
      </p:sp>
      <p:sp>
        <p:nvSpPr>
          <p:cNvPr id="5" name="Zástupný objekt pre dátum 4">
            <a:extLst>
              <a:ext uri="{FF2B5EF4-FFF2-40B4-BE49-F238E27FC236}">
                <a16:creationId xmlns:a16="http://schemas.microsoft.com/office/drawing/2014/main" id="{B940A15E-187F-4F2A-BE1E-505821D0F1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56DE62-A535-4FC4-8914-B66A17E1515B}" type="datetimeFigureOut">
              <a:rPr lang="sk-SK" smtClean="0"/>
              <a:t>11.05.2018</a:t>
            </a:fld>
            <a:endParaRPr lang="sk-SK"/>
          </a:p>
        </p:txBody>
      </p:sp>
      <p:sp>
        <p:nvSpPr>
          <p:cNvPr id="6" name="Zástupný objekt pre pätu 5">
            <a:extLst>
              <a:ext uri="{FF2B5EF4-FFF2-40B4-BE49-F238E27FC236}">
                <a16:creationId xmlns:a16="http://schemas.microsoft.com/office/drawing/2014/main" id="{89D77247-3782-4091-BBEC-36D9335BF7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objekt pre číslo snímky 6">
            <a:extLst>
              <a:ext uri="{FF2B5EF4-FFF2-40B4-BE49-F238E27FC236}">
                <a16:creationId xmlns:a16="http://schemas.microsoft.com/office/drawing/2014/main" id="{D04283AD-EF9E-4C21-86AF-204929A4A4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F1974F-72CF-46F5-918A-3E47FEB301DE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1886995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nadpis 1">
            <a:extLst>
              <a:ext uri="{FF2B5EF4-FFF2-40B4-BE49-F238E27FC236}">
                <a16:creationId xmlns:a16="http://schemas.microsoft.com/office/drawing/2014/main" id="{93E21747-3671-41BE-80AE-76F2DCA14F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k-SK"/>
              <a:t>Kliknutím upravte štýl predlohy nadpisu</a:t>
            </a:r>
          </a:p>
        </p:txBody>
      </p:sp>
      <p:sp>
        <p:nvSpPr>
          <p:cNvPr id="3" name="Zástupný objekt pre text 2">
            <a:extLst>
              <a:ext uri="{FF2B5EF4-FFF2-40B4-BE49-F238E27FC236}">
                <a16:creationId xmlns:a16="http://schemas.microsoft.com/office/drawing/2014/main" id="{A41B6F02-B9CA-41D0-84E7-AB6252A9F3C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k-SK"/>
              <a:t>Upraviť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4" name="Zástupný objekt pre dátum 3">
            <a:extLst>
              <a:ext uri="{FF2B5EF4-FFF2-40B4-BE49-F238E27FC236}">
                <a16:creationId xmlns:a16="http://schemas.microsoft.com/office/drawing/2014/main" id="{CD487AC0-FDF9-4BC6-BA73-E87C5C182A3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D56DE62-A535-4FC4-8914-B66A17E1515B}" type="datetimeFigureOut">
              <a:rPr lang="sk-SK" smtClean="0"/>
              <a:t>11.05.2018</a:t>
            </a:fld>
            <a:endParaRPr lang="sk-SK"/>
          </a:p>
        </p:txBody>
      </p:sp>
      <p:sp>
        <p:nvSpPr>
          <p:cNvPr id="5" name="Zástupný objekt pre pätu 4">
            <a:extLst>
              <a:ext uri="{FF2B5EF4-FFF2-40B4-BE49-F238E27FC236}">
                <a16:creationId xmlns:a16="http://schemas.microsoft.com/office/drawing/2014/main" id="{DE40CDDF-9A06-4467-BE19-F245BE67573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k-SK"/>
          </a:p>
        </p:txBody>
      </p:sp>
      <p:sp>
        <p:nvSpPr>
          <p:cNvPr id="6" name="Zástupný objekt pre číslo snímky 5">
            <a:extLst>
              <a:ext uri="{FF2B5EF4-FFF2-40B4-BE49-F238E27FC236}">
                <a16:creationId xmlns:a16="http://schemas.microsoft.com/office/drawing/2014/main" id="{32C85D06-2210-4355-AD64-1B5B65002EA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DF1974F-72CF-46F5-918A-3E47FEB301DE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1005899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k-S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svg"/><Relationship Id="rId13" Type="http://schemas.openxmlformats.org/officeDocument/2006/relationships/image" Target="../media/image14.png"/><Relationship Id="rId3" Type="http://schemas.openxmlformats.org/officeDocument/2006/relationships/image" Target="../media/image4.jpg"/><Relationship Id="rId7" Type="http://schemas.openxmlformats.org/officeDocument/2006/relationships/image" Target="../media/image8.png"/><Relationship Id="rId12" Type="http://schemas.openxmlformats.org/officeDocument/2006/relationships/image" Target="../media/image13.svg"/><Relationship Id="rId2" Type="http://schemas.openxmlformats.org/officeDocument/2006/relationships/image" Target="../media/image3.jpeg"/><Relationship Id="rId16" Type="http://schemas.openxmlformats.org/officeDocument/2006/relationships/image" Target="../media/image17.sv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svg"/><Relationship Id="rId11" Type="http://schemas.openxmlformats.org/officeDocument/2006/relationships/image" Target="../media/image12.png"/><Relationship Id="rId5" Type="http://schemas.openxmlformats.org/officeDocument/2006/relationships/image" Target="../media/image6.png"/><Relationship Id="rId15" Type="http://schemas.openxmlformats.org/officeDocument/2006/relationships/image" Target="../media/image16.png"/><Relationship Id="rId10" Type="http://schemas.openxmlformats.org/officeDocument/2006/relationships/image" Target="../media/image11.svg"/><Relationship Id="rId4" Type="http://schemas.openxmlformats.org/officeDocument/2006/relationships/image" Target="../media/image5.png"/><Relationship Id="rId9" Type="http://schemas.openxmlformats.org/officeDocument/2006/relationships/image" Target="../media/image10.png"/><Relationship Id="rId14" Type="http://schemas.openxmlformats.org/officeDocument/2006/relationships/image" Target="../media/image15.sv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svg"/><Relationship Id="rId3" Type="http://schemas.openxmlformats.org/officeDocument/2006/relationships/image" Target="../media/image19.png"/><Relationship Id="rId7" Type="http://schemas.openxmlformats.org/officeDocument/2006/relationships/image" Target="../media/image23.pn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svg"/><Relationship Id="rId5" Type="http://schemas.openxmlformats.org/officeDocument/2006/relationships/image" Target="../media/image21.png"/><Relationship Id="rId10" Type="http://schemas.openxmlformats.org/officeDocument/2006/relationships/image" Target="../media/image26.jpeg"/><Relationship Id="rId4" Type="http://schemas.openxmlformats.org/officeDocument/2006/relationships/image" Target="../media/image20.svg"/><Relationship Id="rId9" Type="http://schemas.openxmlformats.org/officeDocument/2006/relationships/image" Target="../media/image2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sv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5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Obrázok 8">
            <a:extLst>
              <a:ext uri="{FF2B5EF4-FFF2-40B4-BE49-F238E27FC236}">
                <a16:creationId xmlns:a16="http://schemas.microsoft.com/office/drawing/2014/main" id="{4E1C27ED-D85E-40C6-89C3-430E11B3692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CrisscrossEtching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7999"/>
          </a:xfrm>
          <a:prstGeom prst="rect">
            <a:avLst/>
          </a:prstGeom>
        </p:spPr>
      </p:pic>
      <p:sp>
        <p:nvSpPr>
          <p:cNvPr id="4" name="Nadpis 3">
            <a:extLst>
              <a:ext uri="{FF2B5EF4-FFF2-40B4-BE49-F238E27FC236}">
                <a16:creationId xmlns:a16="http://schemas.microsoft.com/office/drawing/2014/main" id="{7B593348-BC46-4B28-8276-9E050C42EE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55042" y="935665"/>
            <a:ext cx="3246171" cy="1030830"/>
          </a:xfrm>
        </p:spPr>
        <p:txBody>
          <a:bodyPr>
            <a:noAutofit/>
          </a:bodyPr>
          <a:lstStyle/>
          <a:p>
            <a:r>
              <a:rPr lang="sk-SK" sz="6000" dirty="0">
                <a:latin typeface="Berlin Sans FB Demi" panose="020E0802020502020306" pitchFamily="34" charset="0"/>
              </a:rPr>
              <a:t>INSIGHT</a:t>
            </a:r>
          </a:p>
        </p:txBody>
      </p:sp>
      <p:sp>
        <p:nvSpPr>
          <p:cNvPr id="5" name="Zástupný objekt pre obsah 4">
            <a:extLst>
              <a:ext uri="{FF2B5EF4-FFF2-40B4-BE49-F238E27FC236}">
                <a16:creationId xmlns:a16="http://schemas.microsoft.com/office/drawing/2014/main" id="{F0C47BF8-813D-4A51-9629-5AD63659058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01365" y="2086810"/>
            <a:ext cx="10515600" cy="4351338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sk-SK" sz="2000" dirty="0">
                <a:latin typeface="Book Antiqua" panose="02040602050305030304" pitchFamily="18" charset="0"/>
              </a:rPr>
              <a:t>Až 62% Slovákov si myslí, že naša spoločnosť </a:t>
            </a:r>
            <a:r>
              <a:rPr lang="sk-SK" sz="2000" u="sng" dirty="0">
                <a:latin typeface="Book Antiqua" panose="02040602050305030304" pitchFamily="18" charset="0"/>
              </a:rPr>
              <a:t>robí málo</a:t>
            </a:r>
            <a:r>
              <a:rPr lang="sk-SK" sz="2000" dirty="0">
                <a:latin typeface="Book Antiqua" panose="02040602050305030304" pitchFamily="18" charset="0"/>
              </a:rPr>
              <a:t> pre postihnutých ľudí. *</a:t>
            </a:r>
          </a:p>
          <a:p>
            <a:pPr marL="0" indent="0" algn="ctr">
              <a:buNone/>
            </a:pPr>
            <a:endParaRPr lang="sk-SK" sz="2000" b="1" dirty="0">
              <a:latin typeface="Book Antiqua" panose="02040602050305030304" pitchFamily="18" charset="0"/>
            </a:endParaRPr>
          </a:p>
          <a:p>
            <a:pPr marL="0" indent="0" algn="ctr">
              <a:buNone/>
            </a:pPr>
            <a:r>
              <a:rPr lang="sk-SK" sz="3200" b="1" dirty="0">
                <a:latin typeface="Book Antiqua" panose="02040602050305030304" pitchFamily="18" charset="0"/>
              </a:rPr>
              <a:t>Prečo je to tak? </a:t>
            </a:r>
            <a:endParaRPr lang="sk-SK" sz="2400" b="1" dirty="0">
              <a:latin typeface="Book Antiqua" panose="02040602050305030304" pitchFamily="18" charset="0"/>
            </a:endParaRPr>
          </a:p>
          <a:p>
            <a:pPr marL="0" indent="0" algn="ctr">
              <a:buNone/>
            </a:pPr>
            <a:endParaRPr lang="sk-SK" sz="2000" dirty="0">
              <a:latin typeface="Book Antiqua" panose="02040602050305030304" pitchFamily="18" charset="0"/>
            </a:endParaRPr>
          </a:p>
          <a:p>
            <a:pPr marL="0" indent="0" algn="ctr">
              <a:buNone/>
            </a:pPr>
            <a:r>
              <a:rPr lang="sk-SK" sz="2000" dirty="0">
                <a:latin typeface="Book Antiqua" panose="02040602050305030304" pitchFamily="18" charset="0"/>
              </a:rPr>
              <a:t>Deti sú najzraniteľnejšie bytosti, o to viac zraniteľnejšie, pokiaľ majú poruchu sluchu a nevnímajú svet rovnako ako zdravé deti. </a:t>
            </a:r>
          </a:p>
          <a:p>
            <a:pPr marL="0" indent="0" algn="ctr">
              <a:buNone/>
            </a:pPr>
            <a:r>
              <a:rPr lang="sk-SK" sz="2000" dirty="0">
                <a:latin typeface="Book Antiqua" panose="02040602050305030304" pitchFamily="18" charset="0"/>
              </a:rPr>
              <a:t>Preto je potrebné, aby sa takýmto deťom umožnilo žiť v spoločnosti, ktorá ich bude aj s postihom prijímať medzi seba bez akéhokoľvek odsúdenia a vytvárať im podmienky na ich úspešnú integráciu do života.</a:t>
            </a:r>
          </a:p>
        </p:txBody>
      </p:sp>
      <p:sp>
        <p:nvSpPr>
          <p:cNvPr id="2" name="BlokTextu 1">
            <a:extLst>
              <a:ext uri="{FF2B5EF4-FFF2-40B4-BE49-F238E27FC236}">
                <a16:creationId xmlns:a16="http://schemas.microsoft.com/office/drawing/2014/main" id="{4816A9B8-8D8E-4522-B3FD-82E071A6D998}"/>
              </a:ext>
            </a:extLst>
          </p:cNvPr>
          <p:cNvSpPr txBox="1"/>
          <p:nvPr/>
        </p:nvSpPr>
        <p:spPr>
          <a:xfrm>
            <a:off x="9924155" y="6632470"/>
            <a:ext cx="2339102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sz="1100" dirty="0"/>
              <a:t>* zdroj: MML- TGI 3. – 4. kvartál 2017</a:t>
            </a:r>
          </a:p>
        </p:txBody>
      </p:sp>
    </p:spTree>
    <p:extLst>
      <p:ext uri="{BB962C8B-B14F-4D97-AF65-F5344CB8AC3E}">
        <p14:creationId xmlns:p14="http://schemas.microsoft.com/office/powerpoint/2010/main" val="115363980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ok 4">
            <a:extLst>
              <a:ext uri="{FF2B5EF4-FFF2-40B4-BE49-F238E27FC236}">
                <a16:creationId xmlns:a16="http://schemas.microsoft.com/office/drawing/2014/main" id="{774FC6BA-D3B3-4D7C-9FEB-3E263CAFDE7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605"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effectLst>
            <a:softEdge rad="152400"/>
          </a:effectLst>
        </p:spPr>
      </p:pic>
      <p:sp>
        <p:nvSpPr>
          <p:cNvPr id="2" name="Nadpis 1">
            <a:extLst>
              <a:ext uri="{FF2B5EF4-FFF2-40B4-BE49-F238E27FC236}">
                <a16:creationId xmlns:a16="http://schemas.microsoft.com/office/drawing/2014/main" id="{924B6AAA-69C8-4080-A0D3-56811F0182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2769" y="274094"/>
            <a:ext cx="10515600" cy="1325563"/>
          </a:xfrm>
        </p:spPr>
        <p:txBody>
          <a:bodyPr/>
          <a:lstStyle/>
          <a:p>
            <a:r>
              <a:rPr lang="sk-SK" sz="6000" dirty="0">
                <a:solidFill>
                  <a:schemeClr val="accent2"/>
                </a:solidFill>
                <a:latin typeface="Berlin Sans FB Demi" panose="020E0802020502020306" pitchFamily="34" charset="0"/>
              </a:rPr>
              <a:t>Ticho nás nezastaví</a:t>
            </a:r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F5A74711-BB64-400E-95E1-954B420CB0E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0578" y="1599657"/>
            <a:ext cx="5875422" cy="5111814"/>
          </a:xfrm>
        </p:spPr>
        <p:txBody>
          <a:bodyPr>
            <a:normAutofit fontScale="40000" lnSpcReduction="20000"/>
          </a:bodyPr>
          <a:lstStyle/>
          <a:p>
            <a:pPr marL="0" indent="0" algn="ctr">
              <a:lnSpc>
                <a:spcPct val="110000"/>
              </a:lnSpc>
              <a:buNone/>
            </a:pPr>
            <a:r>
              <a:rPr lang="sk-SK" sz="4500" b="1" dirty="0">
                <a:solidFill>
                  <a:schemeClr val="bg1"/>
                </a:solidFill>
                <a:latin typeface="Book Antiqua" panose="02040602050305030304" pitchFamily="18" charset="0"/>
              </a:rPr>
              <a:t>Vo svete sociálnych sietí je </a:t>
            </a:r>
            <a:r>
              <a:rPr lang="sk-SK" sz="4500" b="1" dirty="0" err="1">
                <a:solidFill>
                  <a:schemeClr val="bg1"/>
                </a:solidFill>
                <a:latin typeface="Book Antiqua" panose="02040602050305030304" pitchFamily="18" charset="0"/>
              </a:rPr>
              <a:t>cool</a:t>
            </a:r>
            <a:r>
              <a:rPr lang="sk-SK" sz="4500" b="1" dirty="0">
                <a:solidFill>
                  <a:schemeClr val="bg1"/>
                </a:solidFill>
                <a:latin typeface="Book Antiqua" panose="02040602050305030304" pitchFamily="18" charset="0"/>
              </a:rPr>
              <a:t> všímať si aj veci, ktoré sú v realite neviditeľné a nepočuteľné a trend uznania okolia v rámci sociálnych sietí je silný a nákazlivý</a:t>
            </a:r>
          </a:p>
          <a:p>
            <a:pPr marL="0" indent="0" algn="ctr">
              <a:lnSpc>
                <a:spcPct val="110000"/>
              </a:lnSpc>
              <a:buNone/>
            </a:pPr>
            <a:endParaRPr lang="sk-SK" sz="5000" b="1" dirty="0">
              <a:solidFill>
                <a:schemeClr val="bg1"/>
              </a:solidFill>
              <a:latin typeface="Book Antiqua" panose="02040602050305030304" pitchFamily="18" charset="0"/>
            </a:endParaRPr>
          </a:p>
          <a:p>
            <a:pPr marL="0" indent="0" algn="ctr">
              <a:lnSpc>
                <a:spcPct val="110000"/>
              </a:lnSpc>
              <a:buNone/>
            </a:pPr>
            <a:r>
              <a:rPr lang="sk-SK" sz="6000" b="1" dirty="0">
                <a:solidFill>
                  <a:schemeClr val="accent2"/>
                </a:solidFill>
                <a:latin typeface="Book Antiqua" panose="02040602050305030304" pitchFamily="18" charset="0"/>
              </a:rPr>
              <a:t>Postav sa k životu tak, aby ticho nebolo prekážkou. Skús sa na 2 hodiny denne stať nepočujúcim a #</a:t>
            </a:r>
            <a:r>
              <a:rPr lang="sk-SK" sz="6000" b="1" dirty="0" err="1">
                <a:solidFill>
                  <a:schemeClr val="accent2"/>
                </a:solidFill>
                <a:latin typeface="Book Antiqua" panose="02040602050305030304" pitchFamily="18" charset="0"/>
              </a:rPr>
              <a:t>prijmivýzvu</a:t>
            </a:r>
            <a:endParaRPr lang="sk-SK" sz="6000" b="1" dirty="0">
              <a:solidFill>
                <a:schemeClr val="accent2"/>
              </a:solidFill>
              <a:latin typeface="Book Antiqua" panose="02040602050305030304" pitchFamily="18" charset="0"/>
            </a:endParaRPr>
          </a:p>
          <a:p>
            <a:pPr marL="0" indent="0" algn="ctr">
              <a:lnSpc>
                <a:spcPct val="110000"/>
              </a:lnSpc>
              <a:buNone/>
            </a:pPr>
            <a:endParaRPr lang="sk-SK" sz="4500" b="1" dirty="0">
              <a:solidFill>
                <a:schemeClr val="bg1"/>
              </a:solidFill>
              <a:latin typeface="Book Antiqua" panose="02040602050305030304" pitchFamily="18" charset="0"/>
            </a:endParaRPr>
          </a:p>
          <a:p>
            <a:pPr marL="0" indent="0" algn="ctr">
              <a:lnSpc>
                <a:spcPct val="110000"/>
              </a:lnSpc>
              <a:buNone/>
            </a:pPr>
            <a:r>
              <a:rPr lang="sk-SK" sz="4500" b="1" dirty="0">
                <a:solidFill>
                  <a:schemeClr val="bg1"/>
                </a:solidFill>
                <a:latin typeface="Book Antiqua" panose="02040602050305030304" pitchFamily="18" charset="0"/>
              </a:rPr>
              <a:t>Naším cieľom je aktivovať našu cieľovú skupinu – rodiny s nepočujúcimi deťmi a širokú verejnosť. Viesť ich k tomu, aby si uvedomili závažnosť integrácie nepočujúcich detí  do spoločnosti už od skorého veku, aby sa z nich stali zdraví a úspešní plnohodnotne žijúci ľudia. Všetky mediálne ciele budú viesť k vyhľadávaniu potrebných informácii</a:t>
            </a:r>
            <a:endParaRPr lang="sk-SK" sz="3600" b="1" dirty="0">
              <a:solidFill>
                <a:schemeClr val="bg1"/>
              </a:solidFill>
              <a:latin typeface="Book Antiqua" panose="02040602050305030304" pitchFamily="18" charset="0"/>
            </a:endParaRPr>
          </a:p>
          <a:p>
            <a:pPr marL="0" indent="0">
              <a:buNone/>
            </a:pPr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335051542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 shadeToTitle="1">
        <a:gradFill flip="none" rotWithShape="1">
          <a:gsLst>
            <a:gs pos="0">
              <a:schemeClr val="accent3">
                <a:lumMod val="5000"/>
                <a:lumOff val="95000"/>
              </a:schemeClr>
            </a:gs>
            <a:gs pos="97000">
              <a:schemeClr val="accent3">
                <a:lumMod val="45000"/>
                <a:lumOff val="55000"/>
              </a:schemeClr>
            </a:gs>
            <a:gs pos="37000">
              <a:schemeClr val="accent3">
                <a:lumMod val="30000"/>
                <a:lumOff val="70000"/>
              </a:schemeClr>
            </a:gs>
          </a:gsLst>
          <a:path path="shap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Obrázok 8">
            <a:extLst>
              <a:ext uri="{FF2B5EF4-FFF2-40B4-BE49-F238E27FC236}">
                <a16:creationId xmlns:a16="http://schemas.microsoft.com/office/drawing/2014/main" id="{756F9BFB-7535-488F-B507-A481BE21D19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370837">
            <a:off x="9207653" y="491792"/>
            <a:ext cx="2226012" cy="1481010"/>
          </a:xfrm>
          <a:prstGeom prst="rect">
            <a:avLst/>
          </a:prstGeom>
          <a:ln>
            <a:noFill/>
          </a:ln>
          <a:effectLst>
            <a:reflection stA="19000" endPos="1000" dist="50800" dir="5400000" sy="-100000" algn="bl" rotWithShape="0"/>
            <a:softEdge rad="190500"/>
          </a:effectLst>
        </p:spPr>
      </p:pic>
      <p:pic>
        <p:nvPicPr>
          <p:cNvPr id="5" name="Zástupný objekt pre obsah 4">
            <a:extLst>
              <a:ext uri="{FF2B5EF4-FFF2-40B4-BE49-F238E27FC236}">
                <a16:creationId xmlns:a16="http://schemas.microsoft.com/office/drawing/2014/main" id="{EAE66C91-4C20-41EC-AD0F-C78F061039A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029389"/>
            <a:ext cx="5390110" cy="282861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Zástupný objekt pre obsah 2">
            <a:extLst>
              <a:ext uri="{FF2B5EF4-FFF2-40B4-BE49-F238E27FC236}">
                <a16:creationId xmlns:a16="http://schemas.microsoft.com/office/drawing/2014/main" id="{1DDA2F0C-A358-4C2D-9475-3D220576D949}"/>
              </a:ext>
            </a:extLst>
          </p:cNvPr>
          <p:cNvSpPr txBox="1">
            <a:spLocks/>
          </p:cNvSpPr>
          <p:nvPr/>
        </p:nvSpPr>
        <p:spPr>
          <a:xfrm>
            <a:off x="1458404" y="1428450"/>
            <a:ext cx="8242051" cy="1001548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sk-SK" sz="2000" b="1" dirty="0">
                <a:solidFill>
                  <a:srgbClr val="FF3399"/>
                </a:solidFill>
                <a:latin typeface="Book Antiqua" panose="02040602050305030304" pitchFamily="18" charset="0"/>
              </a:rPr>
              <a:t>Telekom </a:t>
            </a:r>
            <a:r>
              <a:rPr lang="sk-SK" sz="2000" b="1" dirty="0" err="1">
                <a:solidFill>
                  <a:srgbClr val="FF3399"/>
                </a:solidFill>
                <a:latin typeface="Book Antiqua" panose="02040602050305030304" pitchFamily="18" charset="0"/>
              </a:rPr>
              <a:t>night</a:t>
            </a:r>
            <a:r>
              <a:rPr lang="sk-SK" sz="2000" b="1" dirty="0">
                <a:solidFill>
                  <a:srgbClr val="FF3399"/>
                </a:solidFill>
                <a:latin typeface="Book Antiqua" panose="02040602050305030304" pitchFamily="18" charset="0"/>
              </a:rPr>
              <a:t> run </a:t>
            </a:r>
            <a:r>
              <a:rPr lang="sk-SK" sz="2000" b="1" dirty="0">
                <a:latin typeface="Book Antiqua" panose="02040602050305030304" pitchFamily="18" charset="0"/>
              </a:rPr>
              <a:t>(8.9.2018)</a:t>
            </a:r>
          </a:p>
          <a:p>
            <a:pPr marL="0" indent="0">
              <a:buNone/>
            </a:pPr>
            <a:r>
              <a:rPr lang="sk-SK" sz="1600" b="1" dirty="0">
                <a:latin typeface="Book Antiqua" panose="02040602050305030304" pitchFamily="18" charset="0"/>
              </a:rPr>
              <a:t>event, ktorý naštartuje celú trojtýždňovú komunikáciu kampane </a:t>
            </a:r>
            <a:r>
              <a:rPr lang="sk-SK" sz="1600" b="1" dirty="0">
                <a:solidFill>
                  <a:srgbClr val="FF3399"/>
                </a:solidFill>
                <a:latin typeface="Book Antiqua" panose="02040602050305030304" pitchFamily="18" charset="0"/>
              </a:rPr>
              <a:t>Ticho nás nezastaví </a:t>
            </a:r>
          </a:p>
          <a:p>
            <a:pPr marL="0" indent="0">
              <a:buNone/>
            </a:pPr>
            <a:r>
              <a:rPr lang="sk-SK" sz="1600" b="1" dirty="0">
                <a:latin typeface="Book Antiqua" panose="02040602050305030304" pitchFamily="18" charset="0"/>
              </a:rPr>
              <a:t>– koniec komunikácie 30.9.2018 (Medzinárodný deň nepočujúcich)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sk-SK" dirty="0"/>
          </a:p>
        </p:txBody>
      </p:sp>
      <p:pic>
        <p:nvPicPr>
          <p:cNvPr id="16" name="Obrázok 15">
            <a:extLst>
              <a:ext uri="{FF2B5EF4-FFF2-40B4-BE49-F238E27FC236}">
                <a16:creationId xmlns:a16="http://schemas.microsoft.com/office/drawing/2014/main" id="{C8710EEE-FC84-4566-BEFE-D6A3842C19C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3571" y="1565134"/>
            <a:ext cx="630665" cy="659577"/>
          </a:xfrm>
          <a:prstGeom prst="rect">
            <a:avLst/>
          </a:prstGeom>
        </p:spPr>
      </p:pic>
      <p:pic>
        <p:nvPicPr>
          <p:cNvPr id="18" name="Obrázok 17">
            <a:extLst>
              <a:ext uri="{FF2B5EF4-FFF2-40B4-BE49-F238E27FC236}">
                <a16:creationId xmlns:a16="http://schemas.microsoft.com/office/drawing/2014/main" id="{159AE0F5-77C5-4B94-B69E-38AC7F27018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6743" y="2441125"/>
            <a:ext cx="659577" cy="659577"/>
          </a:xfrm>
          <a:prstGeom prst="rect">
            <a:avLst/>
          </a:prstGeom>
        </p:spPr>
      </p:pic>
      <p:sp>
        <p:nvSpPr>
          <p:cNvPr id="19" name="Zástupný objekt pre obsah 2">
            <a:extLst>
              <a:ext uri="{FF2B5EF4-FFF2-40B4-BE49-F238E27FC236}">
                <a16:creationId xmlns:a16="http://schemas.microsoft.com/office/drawing/2014/main" id="{99BDB703-EB39-4D12-AF60-187C3BEFB558}"/>
              </a:ext>
            </a:extLst>
          </p:cNvPr>
          <p:cNvSpPr txBox="1">
            <a:spLocks/>
          </p:cNvSpPr>
          <p:nvPr/>
        </p:nvSpPr>
        <p:spPr>
          <a:xfrm>
            <a:off x="1458404" y="2500796"/>
            <a:ext cx="10515600" cy="76740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sk-SK" sz="1600" b="1" dirty="0">
                <a:latin typeface="Book Antiqua" panose="02040602050305030304" pitchFamily="18" charset="0"/>
              </a:rPr>
              <a:t>Účastníci si budú môcť počas behu vyskúšať, aké je to bežať v tichu </a:t>
            </a:r>
          </a:p>
          <a:p>
            <a:pPr marL="0" indent="0">
              <a:buNone/>
            </a:pPr>
            <a:r>
              <a:rPr lang="sk-SK" sz="1600" b="1" dirty="0">
                <a:latin typeface="Book Antiqua" panose="02040602050305030304" pitchFamily="18" charset="0"/>
              </a:rPr>
              <a:t>(zapožičanie protihlukových slúchadiel) a zdieľať tento pocit na sociálnych sieťach s </a:t>
            </a:r>
            <a:r>
              <a:rPr lang="sk-SK" sz="1600" b="1" dirty="0" err="1">
                <a:latin typeface="Book Antiqua" panose="02040602050305030304" pitchFamily="18" charset="0"/>
              </a:rPr>
              <a:t>hashtagom</a:t>
            </a:r>
            <a:r>
              <a:rPr lang="sk-SK" sz="1600" b="1" dirty="0">
                <a:latin typeface="Book Antiqua" panose="02040602050305030304" pitchFamily="18" charset="0"/>
              </a:rPr>
              <a:t> </a:t>
            </a:r>
            <a:r>
              <a:rPr lang="sk-SK" sz="1600" b="1" dirty="0">
                <a:solidFill>
                  <a:srgbClr val="FF3399"/>
                </a:solidFill>
                <a:latin typeface="Book Antiqua" panose="02040602050305030304" pitchFamily="18" charset="0"/>
              </a:rPr>
              <a:t>#</a:t>
            </a:r>
            <a:r>
              <a:rPr lang="sk-SK" sz="1600" b="1" dirty="0" err="1">
                <a:solidFill>
                  <a:srgbClr val="FF3399"/>
                </a:solidFill>
                <a:latin typeface="Book Antiqua" panose="02040602050305030304" pitchFamily="18" charset="0"/>
              </a:rPr>
              <a:t>prijmivýzvu</a:t>
            </a:r>
            <a:endParaRPr lang="sk-SK" sz="1600" b="1" dirty="0">
              <a:solidFill>
                <a:srgbClr val="FF3399"/>
              </a:solidFill>
              <a:latin typeface="Book Antiqua" panose="02040602050305030304" pitchFamily="18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sk-SK" dirty="0"/>
          </a:p>
        </p:txBody>
      </p:sp>
      <p:pic>
        <p:nvPicPr>
          <p:cNvPr id="20" name="Obrázok 19">
            <a:extLst>
              <a:ext uri="{FF2B5EF4-FFF2-40B4-BE49-F238E27FC236}">
                <a16:creationId xmlns:a16="http://schemas.microsoft.com/office/drawing/2014/main" id="{4B7F9E8D-DD89-4DED-B1A7-2184B956B3B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268" y="3279325"/>
            <a:ext cx="659577" cy="659577"/>
          </a:xfrm>
          <a:prstGeom prst="rect">
            <a:avLst/>
          </a:prstGeom>
        </p:spPr>
      </p:pic>
      <p:sp>
        <p:nvSpPr>
          <p:cNvPr id="21" name="Zástupný objekt pre obsah 2">
            <a:extLst>
              <a:ext uri="{FF2B5EF4-FFF2-40B4-BE49-F238E27FC236}">
                <a16:creationId xmlns:a16="http://schemas.microsoft.com/office/drawing/2014/main" id="{3FE2A79E-1AE0-4D35-8813-2B3B6B93C334}"/>
              </a:ext>
            </a:extLst>
          </p:cNvPr>
          <p:cNvSpPr txBox="1">
            <a:spLocks/>
          </p:cNvSpPr>
          <p:nvPr/>
        </p:nvSpPr>
        <p:spPr>
          <a:xfrm>
            <a:off x="1467929" y="3338996"/>
            <a:ext cx="10515600" cy="100154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endParaRPr lang="sk-SK" dirty="0"/>
          </a:p>
        </p:txBody>
      </p:sp>
      <p:grpSp>
        <p:nvGrpSpPr>
          <p:cNvPr id="37" name="Skupina 36">
            <a:extLst>
              <a:ext uri="{FF2B5EF4-FFF2-40B4-BE49-F238E27FC236}">
                <a16:creationId xmlns:a16="http://schemas.microsoft.com/office/drawing/2014/main" id="{021FAD21-C24D-425E-9814-DC47EFF144C0}"/>
              </a:ext>
            </a:extLst>
          </p:cNvPr>
          <p:cNvGrpSpPr/>
          <p:nvPr/>
        </p:nvGrpSpPr>
        <p:grpSpPr>
          <a:xfrm>
            <a:off x="6692141" y="3560377"/>
            <a:ext cx="3754178" cy="3190987"/>
            <a:chOff x="6688011" y="3432217"/>
            <a:chExt cx="3495475" cy="3190987"/>
          </a:xfrm>
        </p:grpSpPr>
        <p:pic>
          <p:nvPicPr>
            <p:cNvPr id="25" name="Grafický objekt 24" descr="Sieť">
              <a:extLst>
                <a:ext uri="{FF2B5EF4-FFF2-40B4-BE49-F238E27FC236}">
                  <a16:creationId xmlns:a16="http://schemas.microsoft.com/office/drawing/2014/main" id="{D8EF105B-19CF-42D3-90F8-65E735A437AC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7523166" y="4191484"/>
              <a:ext cx="1974520" cy="1974520"/>
            </a:xfrm>
            <a:prstGeom prst="rect">
              <a:avLst/>
            </a:prstGeom>
          </p:spPr>
        </p:pic>
        <p:pic>
          <p:nvPicPr>
            <p:cNvPr id="27" name="Grafický objekt 26" descr="Rodina s dvomi deťmi">
              <a:extLst>
                <a:ext uri="{FF2B5EF4-FFF2-40B4-BE49-F238E27FC236}">
                  <a16:creationId xmlns:a16="http://schemas.microsoft.com/office/drawing/2014/main" id="{1438D340-0A99-4633-BD1A-3898FAE27AA4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p:blipFill>
          <p:spPr>
            <a:xfrm>
              <a:off x="6688011" y="4277671"/>
              <a:ext cx="914400" cy="914400"/>
            </a:xfrm>
            <a:prstGeom prst="rect">
              <a:avLst/>
            </a:prstGeom>
          </p:spPr>
        </p:pic>
        <p:pic>
          <p:nvPicPr>
            <p:cNvPr id="29" name="Grafický objekt 28" descr="Rodič s dieťaťom">
              <a:extLst>
                <a:ext uri="{FF2B5EF4-FFF2-40B4-BE49-F238E27FC236}">
                  <a16:creationId xmlns:a16="http://schemas.microsoft.com/office/drawing/2014/main" id="{4545775A-D7CD-4D1B-9B32-067CF20FD652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p:blipFill>
          <p:spPr>
            <a:xfrm>
              <a:off x="9040486" y="5708804"/>
              <a:ext cx="914400" cy="914400"/>
            </a:xfrm>
            <a:prstGeom prst="rect">
              <a:avLst/>
            </a:prstGeom>
          </p:spPr>
        </p:pic>
        <p:pic>
          <p:nvPicPr>
            <p:cNvPr id="31" name="Grafický objekt 30" descr="Rodina s dievčatkom">
              <a:extLst>
                <a:ext uri="{FF2B5EF4-FFF2-40B4-BE49-F238E27FC236}">
                  <a16:creationId xmlns:a16="http://schemas.microsoft.com/office/drawing/2014/main" id="{34942345-9960-49F1-8693-3AC42F935A27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/>
            </a:stretch>
          </p:blipFill>
          <p:spPr>
            <a:xfrm>
              <a:off x="8030137" y="3432217"/>
              <a:ext cx="914400" cy="914400"/>
            </a:xfrm>
            <a:prstGeom prst="rect">
              <a:avLst/>
            </a:prstGeom>
          </p:spPr>
        </p:pic>
        <p:pic>
          <p:nvPicPr>
            <p:cNvPr id="33" name="Grafický objekt 32" descr="Žena">
              <a:extLst>
                <a:ext uri="{FF2B5EF4-FFF2-40B4-BE49-F238E27FC236}">
                  <a16:creationId xmlns:a16="http://schemas.microsoft.com/office/drawing/2014/main" id="{728BA4F3-027B-4CBD-9AF0-543241078AED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4"/>
                </a:ext>
              </a:extLst>
            </a:blip>
            <a:stretch>
              <a:fillRect/>
            </a:stretch>
          </p:blipFill>
          <p:spPr>
            <a:xfrm>
              <a:off x="9269086" y="4411236"/>
              <a:ext cx="914400" cy="969989"/>
            </a:xfrm>
            <a:prstGeom prst="rect">
              <a:avLst/>
            </a:prstGeom>
          </p:spPr>
        </p:pic>
        <p:pic>
          <p:nvPicPr>
            <p:cNvPr id="35" name="Grafický objekt 34" descr="Muž">
              <a:extLst>
                <a:ext uri="{FF2B5EF4-FFF2-40B4-BE49-F238E27FC236}">
                  <a16:creationId xmlns:a16="http://schemas.microsoft.com/office/drawing/2014/main" id="{4120F8F7-6559-4DA5-9F1B-38C2B62C94BC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6"/>
                </a:ext>
              </a:extLst>
            </a:blip>
            <a:stretch>
              <a:fillRect/>
            </a:stretch>
          </p:blipFill>
          <p:spPr>
            <a:xfrm>
              <a:off x="7115737" y="5579183"/>
              <a:ext cx="914400" cy="914400"/>
            </a:xfrm>
            <a:prstGeom prst="rect">
              <a:avLst/>
            </a:prstGeom>
          </p:spPr>
        </p:pic>
      </p:grpSp>
      <p:sp>
        <p:nvSpPr>
          <p:cNvPr id="38" name="Zástupný objekt pre obsah 2">
            <a:extLst>
              <a:ext uri="{FF2B5EF4-FFF2-40B4-BE49-F238E27FC236}">
                <a16:creationId xmlns:a16="http://schemas.microsoft.com/office/drawing/2014/main" id="{9F8E8884-430A-48F7-AB9C-50E56FB7C3C3}"/>
              </a:ext>
            </a:extLst>
          </p:cNvPr>
          <p:cNvSpPr txBox="1">
            <a:spLocks/>
          </p:cNvSpPr>
          <p:nvPr/>
        </p:nvSpPr>
        <p:spPr>
          <a:xfrm>
            <a:off x="1480963" y="3297162"/>
            <a:ext cx="10515600" cy="100154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endParaRPr lang="sk-SK" dirty="0"/>
          </a:p>
        </p:txBody>
      </p:sp>
      <p:sp>
        <p:nvSpPr>
          <p:cNvPr id="39" name="Zástupný objekt pre obsah 2">
            <a:extLst>
              <a:ext uri="{FF2B5EF4-FFF2-40B4-BE49-F238E27FC236}">
                <a16:creationId xmlns:a16="http://schemas.microsoft.com/office/drawing/2014/main" id="{EEC2AE2C-58B8-4D1F-82F4-EB89311C1514}"/>
              </a:ext>
            </a:extLst>
          </p:cNvPr>
          <p:cNvSpPr txBox="1">
            <a:spLocks/>
          </p:cNvSpPr>
          <p:nvPr/>
        </p:nvSpPr>
        <p:spPr>
          <a:xfrm>
            <a:off x="1458404" y="3266711"/>
            <a:ext cx="10515600" cy="76740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endParaRPr lang="sk-SK" dirty="0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232B2CD7-1938-4F72-BF60-72FEB61C89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k-SK" sz="6000" dirty="0">
                <a:latin typeface="Berlin Sans FB Demi" panose="020E0802020502020306" pitchFamily="34" charset="0"/>
              </a:rPr>
              <a:t>#</a:t>
            </a:r>
            <a:r>
              <a:rPr lang="sk-SK" sz="6000" dirty="0" err="1">
                <a:latin typeface="Berlin Sans FB Demi" panose="020E0802020502020306" pitchFamily="34" charset="0"/>
              </a:rPr>
              <a:t>prijmivýzvu</a:t>
            </a:r>
            <a:br>
              <a:rPr lang="sk-SK" b="1" dirty="0">
                <a:latin typeface="Book Antiqua" panose="02040602050305030304" pitchFamily="18" charset="0"/>
              </a:rPr>
            </a:br>
            <a:endParaRPr lang="sk-SK" dirty="0"/>
          </a:p>
        </p:txBody>
      </p:sp>
      <p:sp>
        <p:nvSpPr>
          <p:cNvPr id="40" name="Zástupný objekt pre obsah 2">
            <a:extLst>
              <a:ext uri="{FF2B5EF4-FFF2-40B4-BE49-F238E27FC236}">
                <a16:creationId xmlns:a16="http://schemas.microsoft.com/office/drawing/2014/main" id="{13822E64-13BF-42F7-9D45-C6B254C17128}"/>
              </a:ext>
            </a:extLst>
          </p:cNvPr>
          <p:cNvSpPr txBox="1">
            <a:spLocks/>
          </p:cNvSpPr>
          <p:nvPr/>
        </p:nvSpPr>
        <p:spPr>
          <a:xfrm>
            <a:off x="1475223" y="3255328"/>
            <a:ext cx="10515600" cy="76740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sk-SK" sz="1600" b="1" dirty="0">
                <a:latin typeface="Book Antiqua" panose="02040602050305030304" pitchFamily="18" charset="0"/>
              </a:rPr>
              <a:t>Prostredníctvom vyzývania na sociálnych sieťach budú ľudia označovať svojich priateľov, aby výzvu prijali a pokračovali v myšlienke Ticho nás nezastaví</a:t>
            </a:r>
          </a:p>
        </p:txBody>
      </p:sp>
    </p:spTree>
    <p:extLst>
      <p:ext uri="{BB962C8B-B14F-4D97-AF65-F5344CB8AC3E}">
        <p14:creationId xmlns:p14="http://schemas.microsoft.com/office/powerpoint/2010/main" val="89172338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ok 4">
            <a:extLst>
              <a:ext uri="{FF2B5EF4-FFF2-40B4-BE49-F238E27FC236}">
                <a16:creationId xmlns:a16="http://schemas.microsoft.com/office/drawing/2014/main" id="{FF96E921-847D-472A-A41A-7B7A97D9205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6941" y="1186354"/>
            <a:ext cx="4783016" cy="4783016"/>
          </a:xfrm>
          <a:prstGeom prst="rect">
            <a:avLst/>
          </a:prstGeom>
        </p:spPr>
      </p:pic>
      <p:sp>
        <p:nvSpPr>
          <p:cNvPr id="6" name="Nadpis 1">
            <a:extLst>
              <a:ext uri="{FF2B5EF4-FFF2-40B4-BE49-F238E27FC236}">
                <a16:creationId xmlns:a16="http://schemas.microsoft.com/office/drawing/2014/main" id="{B6DCBC02-2BC8-4D9C-A69F-1AC7ABE44A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 fontScale="90000"/>
          </a:bodyPr>
          <a:lstStyle/>
          <a:p>
            <a:r>
              <a:rPr lang="sk-SK" sz="6000" dirty="0">
                <a:latin typeface="Berlin Sans FB Demi" panose="020E0802020502020306" pitchFamily="34" charset="0"/>
              </a:rPr>
              <a:t>#</a:t>
            </a:r>
            <a:r>
              <a:rPr lang="sk-SK" sz="6000" dirty="0" err="1">
                <a:latin typeface="Berlin Sans FB Demi" panose="020E0802020502020306" pitchFamily="34" charset="0"/>
              </a:rPr>
              <a:t>prijmivýzvu</a:t>
            </a:r>
            <a:br>
              <a:rPr lang="sk-SK" b="1" dirty="0">
                <a:latin typeface="Book Antiqua" panose="02040602050305030304" pitchFamily="18" charset="0"/>
              </a:rPr>
            </a:br>
            <a:endParaRPr lang="sk-SK" dirty="0"/>
          </a:p>
        </p:txBody>
      </p:sp>
      <p:pic>
        <p:nvPicPr>
          <p:cNvPr id="8" name="Grafický objekt 7" descr="Bublina myšlienok">
            <a:extLst>
              <a:ext uri="{FF2B5EF4-FFF2-40B4-BE49-F238E27FC236}">
                <a16:creationId xmlns:a16="http://schemas.microsoft.com/office/drawing/2014/main" id="{984AA26B-2B06-46D0-A84A-EF9603F781B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5871588" y="976498"/>
            <a:ext cx="914400" cy="914400"/>
          </a:xfrm>
          <a:prstGeom prst="rect">
            <a:avLst/>
          </a:prstGeom>
        </p:spPr>
      </p:pic>
      <p:sp>
        <p:nvSpPr>
          <p:cNvPr id="9" name="Zástupný objekt pre obsah 2">
            <a:extLst>
              <a:ext uri="{FF2B5EF4-FFF2-40B4-BE49-F238E27FC236}">
                <a16:creationId xmlns:a16="http://schemas.microsoft.com/office/drawing/2014/main" id="{6C8FACAF-235D-4D41-976D-C201495E0F19}"/>
              </a:ext>
            </a:extLst>
          </p:cNvPr>
          <p:cNvSpPr txBox="1">
            <a:spLocks/>
          </p:cNvSpPr>
          <p:nvPr/>
        </p:nvSpPr>
        <p:spPr>
          <a:xfrm>
            <a:off x="6663450" y="1049997"/>
            <a:ext cx="10515600" cy="76740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sk-SK" sz="1600" b="1" dirty="0">
                <a:latin typeface="Book Antiqua" panose="02040602050305030304" pitchFamily="18" charset="0"/>
              </a:rPr>
              <a:t>INFLUENCERI </a:t>
            </a:r>
            <a:r>
              <a:rPr lang="sk-SK" sz="2000" b="1" dirty="0" err="1">
                <a:solidFill>
                  <a:schemeClr val="accent2"/>
                </a:solidFill>
                <a:latin typeface="Book Antiqua" panose="02040602050305030304" pitchFamily="18" charset="0"/>
              </a:rPr>
              <a:t>Sajfa</a:t>
            </a:r>
            <a:r>
              <a:rPr lang="sk-SK" sz="2000" b="1" dirty="0">
                <a:solidFill>
                  <a:schemeClr val="accent2"/>
                </a:solidFill>
                <a:latin typeface="Book Antiqua" panose="02040602050305030304" pitchFamily="18" charset="0"/>
              </a:rPr>
              <a:t> a </a:t>
            </a:r>
            <a:r>
              <a:rPr lang="sk-SK" sz="2000" b="1" dirty="0" err="1">
                <a:solidFill>
                  <a:schemeClr val="accent2"/>
                </a:solidFill>
                <a:latin typeface="Book Antiqua" panose="02040602050305030304" pitchFamily="18" charset="0"/>
              </a:rPr>
              <a:t>Lucid</a:t>
            </a:r>
            <a:endParaRPr lang="sk-SK" sz="2000" b="1" dirty="0">
              <a:solidFill>
                <a:schemeClr val="accent2"/>
              </a:solidFill>
              <a:latin typeface="Book Antiqua" panose="02040602050305030304" pitchFamily="18" charset="0"/>
            </a:endParaRPr>
          </a:p>
          <a:p>
            <a:pPr marL="0" indent="0">
              <a:buNone/>
            </a:pPr>
            <a:r>
              <a:rPr lang="sk-SK" sz="1600" b="1" dirty="0">
                <a:latin typeface="Book Antiqua" panose="02040602050305030304" pitchFamily="18" charset="0"/>
              </a:rPr>
              <a:t>Vyskúšajú si žiť v tichu a šíria výzvu ďalej 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sk-SK" dirty="0"/>
          </a:p>
        </p:txBody>
      </p:sp>
      <p:pic>
        <p:nvPicPr>
          <p:cNvPr id="11" name="Grafický objekt 10" descr="Noviny">
            <a:extLst>
              <a:ext uri="{FF2B5EF4-FFF2-40B4-BE49-F238E27FC236}">
                <a16:creationId xmlns:a16="http://schemas.microsoft.com/office/drawing/2014/main" id="{5137DE7A-4ABA-4C16-A0AE-9627C3E7407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5978351" y="2184811"/>
            <a:ext cx="700873" cy="700873"/>
          </a:xfrm>
          <a:prstGeom prst="rect">
            <a:avLst/>
          </a:prstGeom>
        </p:spPr>
      </p:pic>
      <p:sp>
        <p:nvSpPr>
          <p:cNvPr id="12" name="Zástupný objekt pre obsah 2">
            <a:extLst>
              <a:ext uri="{FF2B5EF4-FFF2-40B4-BE49-F238E27FC236}">
                <a16:creationId xmlns:a16="http://schemas.microsoft.com/office/drawing/2014/main" id="{F52F889C-5015-40E3-AAA8-597FF7464991}"/>
              </a:ext>
            </a:extLst>
          </p:cNvPr>
          <p:cNvSpPr txBox="1">
            <a:spLocks/>
          </p:cNvSpPr>
          <p:nvPr/>
        </p:nvSpPr>
        <p:spPr>
          <a:xfrm>
            <a:off x="6679224" y="2118282"/>
            <a:ext cx="5258218" cy="76740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sk-SK" sz="1600" b="1" dirty="0">
                <a:latin typeface="Book Antiqua" panose="02040602050305030304" pitchFamily="18" charset="0"/>
              </a:rPr>
              <a:t>Informácia o nepočujúcich celebritách sa bude šíriť prostredníctvom vytvoreného obsahu aj v PRINTOVÝCH MÉDIÁCH</a:t>
            </a:r>
            <a:endParaRPr lang="sk-SK" dirty="0"/>
          </a:p>
        </p:txBody>
      </p:sp>
      <p:pic>
        <p:nvPicPr>
          <p:cNvPr id="14" name="Grafický objekt 13" descr="Rádiový mikrofón">
            <a:extLst>
              <a:ext uri="{FF2B5EF4-FFF2-40B4-BE49-F238E27FC236}">
                <a16:creationId xmlns:a16="http://schemas.microsoft.com/office/drawing/2014/main" id="{BB44EEDE-4249-4542-9F38-84E84690AAAD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5877870" y="3192162"/>
            <a:ext cx="801354" cy="801354"/>
          </a:xfrm>
          <a:prstGeom prst="rect">
            <a:avLst/>
          </a:prstGeom>
        </p:spPr>
      </p:pic>
      <p:sp>
        <p:nvSpPr>
          <p:cNvPr id="15" name="Zástupný objekt pre obsah 2">
            <a:extLst>
              <a:ext uri="{FF2B5EF4-FFF2-40B4-BE49-F238E27FC236}">
                <a16:creationId xmlns:a16="http://schemas.microsoft.com/office/drawing/2014/main" id="{4A9BF958-24E8-4642-9ECD-03FAAD20A216}"/>
              </a:ext>
            </a:extLst>
          </p:cNvPr>
          <p:cNvSpPr txBox="1">
            <a:spLocks/>
          </p:cNvSpPr>
          <p:nvPr/>
        </p:nvSpPr>
        <p:spPr>
          <a:xfrm>
            <a:off x="6590464" y="3204802"/>
            <a:ext cx="5601536" cy="951408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sk-SK" sz="1600" b="1" dirty="0">
                <a:latin typeface="Book Antiqua" panose="02040602050305030304" pitchFamily="18" charset="0"/>
              </a:rPr>
              <a:t>RÁDIO KAMPAŇ (rádio Expres a Slovensko)</a:t>
            </a:r>
          </a:p>
          <a:p>
            <a:pPr marL="0" indent="0" algn="ctr">
              <a:buNone/>
            </a:pPr>
            <a:r>
              <a:rPr lang="sk-SK" sz="1600" b="1" dirty="0">
                <a:solidFill>
                  <a:schemeClr val="accent2"/>
                </a:solidFill>
                <a:latin typeface="Book Antiqua" panose="02040602050305030304" pitchFamily="18" charset="0"/>
              </a:rPr>
              <a:t>„Užili ste si túto pieseň? Niektorí však počujú...(ticho)...</a:t>
            </a:r>
          </a:p>
          <a:p>
            <a:pPr marL="0" indent="0" algn="ctr">
              <a:buNone/>
            </a:pPr>
            <a:r>
              <a:rPr lang="sk-SK" sz="1600" b="1" dirty="0">
                <a:solidFill>
                  <a:schemeClr val="accent2"/>
                </a:solidFill>
                <a:latin typeface="Book Antiqua" panose="02040602050305030304" pitchFamily="18" charset="0"/>
              </a:rPr>
              <a:t>prijmi výzvu na www.nepocujucedieta.sk“</a:t>
            </a:r>
          </a:p>
        </p:txBody>
      </p:sp>
      <p:sp>
        <p:nvSpPr>
          <p:cNvPr id="18" name="Zástupný objekt pre obsah 2">
            <a:extLst>
              <a:ext uri="{FF2B5EF4-FFF2-40B4-BE49-F238E27FC236}">
                <a16:creationId xmlns:a16="http://schemas.microsoft.com/office/drawing/2014/main" id="{F3C2ED80-2C40-445D-A281-1C86FA79F190}"/>
              </a:ext>
            </a:extLst>
          </p:cNvPr>
          <p:cNvSpPr txBox="1">
            <a:spLocks/>
          </p:cNvSpPr>
          <p:nvPr/>
        </p:nvSpPr>
        <p:spPr>
          <a:xfrm>
            <a:off x="7327616" y="4886446"/>
            <a:ext cx="4550123" cy="95140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sk-SK" sz="1600" b="1" dirty="0">
                <a:solidFill>
                  <a:schemeClr val="accent2"/>
                </a:solidFill>
                <a:latin typeface="Book Antiqua" panose="02040602050305030304" pitchFamily="18" charset="0"/>
              </a:rPr>
              <a:t>OOH kampaň na </a:t>
            </a:r>
            <a:r>
              <a:rPr lang="sk-SK" sz="1600" b="1" dirty="0" err="1">
                <a:solidFill>
                  <a:schemeClr val="accent2"/>
                </a:solidFill>
                <a:latin typeface="Book Antiqua" panose="02040602050305030304" pitchFamily="18" charset="0"/>
              </a:rPr>
              <a:t>CLVs</a:t>
            </a:r>
            <a:r>
              <a:rPr lang="sk-SK" sz="1600" b="1" dirty="0">
                <a:latin typeface="Book Antiqua" panose="02040602050305030304" pitchFamily="18" charset="0"/>
              </a:rPr>
              <a:t> nosičoch</a:t>
            </a:r>
          </a:p>
          <a:p>
            <a:pPr marL="0" indent="0">
              <a:buNone/>
            </a:pPr>
            <a:r>
              <a:rPr lang="sk-SK" sz="1600" b="1" dirty="0">
                <a:latin typeface="Book Antiqua" panose="02040602050305030304" pitchFamily="18" charset="0"/>
              </a:rPr>
              <a:t>s prezentáciou hlavnej myšlienky kampane</a:t>
            </a:r>
          </a:p>
        </p:txBody>
      </p:sp>
      <p:pic>
        <p:nvPicPr>
          <p:cNvPr id="21" name="Obrázok 20">
            <a:extLst>
              <a:ext uri="{FF2B5EF4-FFF2-40B4-BE49-F238E27FC236}">
                <a16:creationId xmlns:a16="http://schemas.microsoft.com/office/drawing/2014/main" id="{1451872D-D4F2-4BED-9E62-B5064D5ED665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89547" y="53709"/>
            <a:ext cx="1158909" cy="579455"/>
          </a:xfrm>
          <a:prstGeom prst="rect">
            <a:avLst/>
          </a:prstGeom>
        </p:spPr>
      </p:pic>
      <p:pic>
        <p:nvPicPr>
          <p:cNvPr id="7" name="Obrázok 6">
            <a:extLst>
              <a:ext uri="{FF2B5EF4-FFF2-40B4-BE49-F238E27FC236}">
                <a16:creationId xmlns:a16="http://schemas.microsoft.com/office/drawing/2014/main" id="{B7321126-7E97-40C5-8A94-7458D1290508}"/>
              </a:ext>
            </a:extLst>
          </p:cNvPr>
          <p:cNvPicPr>
            <a:picLocks noChangeAspect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933" t="12502" r="24431" b="13954"/>
          <a:stretch/>
        </p:blipFill>
        <p:spPr>
          <a:xfrm>
            <a:off x="5383636" y="4218104"/>
            <a:ext cx="1890301" cy="2639896"/>
          </a:xfrm>
          <a:prstGeom prst="rect">
            <a:avLst/>
          </a:prstGeom>
        </p:spPr>
      </p:pic>
      <p:sp>
        <p:nvSpPr>
          <p:cNvPr id="10" name="Obdĺžnik 9">
            <a:extLst>
              <a:ext uri="{FF2B5EF4-FFF2-40B4-BE49-F238E27FC236}">
                <a16:creationId xmlns:a16="http://schemas.microsoft.com/office/drawing/2014/main" id="{9C3B36EB-3F89-4282-B0AF-2E3851903B09}"/>
              </a:ext>
            </a:extLst>
          </p:cNvPr>
          <p:cNvSpPr/>
          <p:nvPr/>
        </p:nvSpPr>
        <p:spPr>
          <a:xfrm>
            <a:off x="5649558" y="4401325"/>
            <a:ext cx="1301281" cy="1887678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b="1" dirty="0"/>
              <a:t>Ticho nás nezastaví</a:t>
            </a:r>
          </a:p>
        </p:txBody>
      </p:sp>
      <p:sp>
        <p:nvSpPr>
          <p:cNvPr id="16" name="BlokTextu 15">
            <a:extLst>
              <a:ext uri="{FF2B5EF4-FFF2-40B4-BE49-F238E27FC236}">
                <a16:creationId xmlns:a16="http://schemas.microsoft.com/office/drawing/2014/main" id="{D0A46FAC-2541-4393-A58E-7F39D2A028B1}"/>
              </a:ext>
            </a:extLst>
          </p:cNvPr>
          <p:cNvSpPr txBox="1"/>
          <p:nvPr/>
        </p:nvSpPr>
        <p:spPr>
          <a:xfrm>
            <a:off x="5571473" y="6068128"/>
            <a:ext cx="1457450" cy="2000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sz="700" dirty="0">
                <a:solidFill>
                  <a:schemeClr val="bg1"/>
                </a:solidFill>
              </a:rPr>
              <a:t>Prijmi výzvu na nepocujucedieta.sk</a:t>
            </a:r>
          </a:p>
        </p:txBody>
      </p:sp>
    </p:spTree>
    <p:extLst>
      <p:ext uri="{BB962C8B-B14F-4D97-AF65-F5344CB8AC3E}">
        <p14:creationId xmlns:p14="http://schemas.microsoft.com/office/powerpoint/2010/main" val="328956477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01600"/>
            <a:ext cx="12192000" cy="6858000"/>
          </a:xfrm>
          <a:prstGeom prst="rect">
            <a:avLst/>
          </a:prstGeom>
        </p:spPr>
      </p:pic>
      <p:pic>
        <p:nvPicPr>
          <p:cNvPr id="5" name="Obrázok 4">
            <a:extLst>
              <a:ext uri="{FF2B5EF4-FFF2-40B4-BE49-F238E27FC236}">
                <a16:creationId xmlns:a16="http://schemas.microsoft.com/office/drawing/2014/main" id="{77878922-2D72-4923-951C-5FE60A69626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27848" y="0"/>
            <a:ext cx="1464152" cy="572187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75034" y="393808"/>
            <a:ext cx="5740400" cy="54516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en-US" b="1" dirty="0">
                <a:solidFill>
                  <a:schemeClr val="accent2"/>
                </a:solidFill>
                <a:latin typeface="Book Antiqua" panose="02040602050305030304" pitchFamily="18" charset="0"/>
              </a:rPr>
              <a:t>U</a:t>
            </a:r>
            <a:r>
              <a:rPr lang="sk-SK" b="1" dirty="0">
                <a:solidFill>
                  <a:schemeClr val="accent2"/>
                </a:solidFill>
                <a:latin typeface="Book Antiqua" panose="02040602050305030304" pitchFamily="18" charset="0"/>
              </a:rPr>
              <a:t>ser-</a:t>
            </a:r>
            <a:r>
              <a:rPr lang="sk-SK" b="1" dirty="0" err="1">
                <a:solidFill>
                  <a:schemeClr val="accent2"/>
                </a:solidFill>
                <a:latin typeface="Book Antiqua" panose="02040602050305030304" pitchFamily="18" charset="0"/>
              </a:rPr>
              <a:t>generated</a:t>
            </a:r>
            <a:r>
              <a:rPr lang="sk-SK" b="1" dirty="0">
                <a:solidFill>
                  <a:schemeClr val="accent2"/>
                </a:solidFill>
                <a:latin typeface="Book Antiqua" panose="02040602050305030304" pitchFamily="18" charset="0"/>
              </a:rPr>
              <a:t> </a:t>
            </a:r>
            <a:r>
              <a:rPr lang="sk-SK" b="1" dirty="0" err="1">
                <a:solidFill>
                  <a:schemeClr val="accent2"/>
                </a:solidFill>
                <a:latin typeface="Book Antiqua" panose="02040602050305030304" pitchFamily="18" charset="0"/>
              </a:rPr>
              <a:t>content</a:t>
            </a:r>
            <a:r>
              <a:rPr lang="sk-SK" b="1" dirty="0">
                <a:solidFill>
                  <a:schemeClr val="accent2"/>
                </a:solidFill>
                <a:latin typeface="Book Antiqua" panose="02040602050305030304" pitchFamily="18" charset="0"/>
              </a:rPr>
              <a:t> </a:t>
            </a:r>
            <a:r>
              <a:rPr lang="sk-SK" b="1" dirty="0">
                <a:latin typeface="Book Antiqua" panose="02040602050305030304" pitchFamily="18" charset="0"/>
              </a:rPr>
              <a:t>zabezpečí </a:t>
            </a:r>
            <a:r>
              <a:rPr lang="sk-SK" b="1" dirty="0" err="1">
                <a:latin typeface="Book Antiqua" panose="02040602050305030304" pitchFamily="18" charset="0"/>
              </a:rPr>
              <a:t>virálny</a:t>
            </a:r>
            <a:r>
              <a:rPr lang="sk-SK" b="1" dirty="0">
                <a:latin typeface="Book Antiqua" panose="02040602050305030304" pitchFamily="18" charset="0"/>
              </a:rPr>
              <a:t> </a:t>
            </a:r>
            <a:r>
              <a:rPr lang="sk-SK" b="1" dirty="0" err="1">
                <a:latin typeface="Book Antiqua" panose="02040602050305030304" pitchFamily="18" charset="0"/>
              </a:rPr>
              <a:t>reach</a:t>
            </a:r>
            <a:r>
              <a:rPr lang="sk-SK" b="1" dirty="0">
                <a:latin typeface="Book Antiqua" panose="02040602050305030304" pitchFamily="18" charset="0"/>
              </a:rPr>
              <a:t> na Facebooku a </a:t>
            </a:r>
            <a:r>
              <a:rPr lang="sk-SK" b="1" dirty="0" err="1">
                <a:latin typeface="Book Antiqua" panose="02040602050305030304" pitchFamily="18" charset="0"/>
              </a:rPr>
              <a:t>Instagrame</a:t>
            </a:r>
            <a:r>
              <a:rPr lang="sk-SK" b="1" dirty="0">
                <a:latin typeface="Book Antiqua" panose="02040602050305030304" pitchFamily="18" charset="0"/>
              </a:rPr>
              <a:t> pomocou # a označovania priateľov</a:t>
            </a: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sk-SK" b="1" dirty="0">
                <a:solidFill>
                  <a:schemeClr val="accent2"/>
                </a:solidFill>
                <a:latin typeface="Book Antiqua" panose="02040602050305030304" pitchFamily="18" charset="0"/>
              </a:rPr>
              <a:t>Facebook</a:t>
            </a:r>
            <a:r>
              <a:rPr lang="sk-SK" b="1" dirty="0">
                <a:latin typeface="Book Antiqua" panose="02040602050305030304" pitchFamily="18" charset="0"/>
              </a:rPr>
              <a:t> </a:t>
            </a:r>
            <a:r>
              <a:rPr lang="sk-SK" b="1" dirty="0">
                <a:solidFill>
                  <a:schemeClr val="accent2"/>
                </a:solidFill>
                <a:latin typeface="Book Antiqua" panose="02040602050305030304" pitchFamily="18" charset="0"/>
              </a:rPr>
              <a:t>&amp; Instagram ad </a:t>
            </a:r>
            <a:r>
              <a:rPr lang="mr-IN" b="1" dirty="0">
                <a:latin typeface="Book Antiqua" panose="02040602050305030304" pitchFamily="18" charset="0"/>
              </a:rPr>
              <a:t>–</a:t>
            </a:r>
            <a:r>
              <a:rPr lang="sk-SK" b="1" dirty="0">
                <a:latin typeface="Book Antiqua" panose="02040602050305030304" pitchFamily="18" charset="0"/>
              </a:rPr>
              <a:t> cielenie na rodičov s deťmi, mamičky na materskej, detské potreby, hračky pre malé deti</a:t>
            </a: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sk-SK" b="1" dirty="0">
                <a:solidFill>
                  <a:schemeClr val="accent2"/>
                </a:solidFill>
                <a:latin typeface="Book Antiqua" panose="02040602050305030304" pitchFamily="18" charset="0"/>
              </a:rPr>
              <a:t>Spotify reklama </a:t>
            </a:r>
            <a:r>
              <a:rPr lang="mr-IN" b="1" dirty="0">
                <a:latin typeface="Book Antiqua" panose="02040602050305030304" pitchFamily="18" charset="0"/>
              </a:rPr>
              <a:t>–</a:t>
            </a:r>
            <a:r>
              <a:rPr lang="sk-SK" b="1" dirty="0">
                <a:latin typeface="Book Antiqua" panose="02040602050305030304" pitchFamily="18" charset="0"/>
              </a:rPr>
              <a:t> prerušenie pesničky a odprezentovanie hlavnej myšlienky + </a:t>
            </a:r>
            <a:r>
              <a:rPr lang="sk-SK" b="1" dirty="0" err="1">
                <a:latin typeface="Book Antiqua" panose="02040602050305030304" pitchFamily="18" charset="0"/>
              </a:rPr>
              <a:t>preklik</a:t>
            </a:r>
            <a:r>
              <a:rPr lang="sk-SK" b="1" dirty="0">
                <a:latin typeface="Book Antiqua" panose="02040602050305030304" pitchFamily="18" charset="0"/>
              </a:rPr>
              <a:t> na nepocujucedieta.sk + cielenie na </a:t>
            </a:r>
            <a:r>
              <a:rPr lang="sk-SK" b="1" dirty="0" err="1">
                <a:latin typeface="Book Antiqua" panose="02040602050305030304" pitchFamily="18" charset="0"/>
              </a:rPr>
              <a:t>playlisty</a:t>
            </a:r>
            <a:r>
              <a:rPr lang="sk-SK" b="1" dirty="0">
                <a:latin typeface="Book Antiqua" panose="02040602050305030304" pitchFamily="18" charset="0"/>
              </a:rPr>
              <a:t> ako </a:t>
            </a:r>
            <a:r>
              <a:rPr lang="sk-SK" b="1" dirty="0" err="1">
                <a:latin typeface="Book Antiqua" panose="02040602050305030304" pitchFamily="18" charset="0"/>
              </a:rPr>
              <a:t>Family</a:t>
            </a:r>
            <a:endParaRPr lang="sk-SK" b="1" dirty="0">
              <a:latin typeface="Book Antiqua" panose="02040602050305030304" pitchFamily="18" charset="0"/>
            </a:endParaRP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sk-SK" b="1" dirty="0" err="1">
                <a:solidFill>
                  <a:schemeClr val="accent2"/>
                </a:solidFill>
                <a:latin typeface="Book Antiqua" panose="02040602050305030304" pitchFamily="18" charset="0"/>
              </a:rPr>
              <a:t>Programmatický</a:t>
            </a:r>
            <a:r>
              <a:rPr lang="sk-SK" b="1" dirty="0">
                <a:solidFill>
                  <a:schemeClr val="accent2"/>
                </a:solidFill>
                <a:latin typeface="Book Antiqua" panose="02040602050305030304" pitchFamily="18" charset="0"/>
              </a:rPr>
              <a:t> nákup </a:t>
            </a:r>
            <a:r>
              <a:rPr lang="sk-SK" b="1" dirty="0" err="1">
                <a:solidFill>
                  <a:schemeClr val="accent2"/>
                </a:solidFill>
                <a:latin typeface="Book Antiqua" panose="02040602050305030304" pitchFamily="18" charset="0"/>
              </a:rPr>
              <a:t>bannerovej</a:t>
            </a:r>
            <a:r>
              <a:rPr lang="sk-SK" b="1" dirty="0">
                <a:solidFill>
                  <a:schemeClr val="accent2"/>
                </a:solidFill>
                <a:latin typeface="Book Antiqua" panose="02040602050305030304" pitchFamily="18" charset="0"/>
              </a:rPr>
              <a:t> reklamy </a:t>
            </a:r>
            <a:r>
              <a:rPr lang="sk-SK" b="1" dirty="0">
                <a:latin typeface="Book Antiqua" panose="02040602050305030304" pitchFamily="18" charset="0"/>
              </a:rPr>
              <a:t>umožní extrémne relevantné cielenie na rodičov vo veku 0-6 rokov = nízke CPC </a:t>
            </a:r>
            <a:endParaRPr lang="en-US" b="1" dirty="0">
              <a:latin typeface="Book Antiqua" panose="02040602050305030304" pitchFamily="18" charset="0"/>
            </a:endParaRPr>
          </a:p>
        </p:txBody>
      </p:sp>
      <p:pic>
        <p:nvPicPr>
          <p:cNvPr id="4" name="Obrázok 3">
            <a:extLst>
              <a:ext uri="{FF2B5EF4-FFF2-40B4-BE49-F238E27FC236}">
                <a16:creationId xmlns:a16="http://schemas.microsoft.com/office/drawing/2014/main" id="{9758792B-D3F2-4495-82F9-74E628E1D96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32500" y="164221"/>
            <a:ext cx="3819525" cy="58674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27127" y="1438684"/>
            <a:ext cx="2520807" cy="4858758"/>
          </a:xfrm>
          <a:prstGeom prst="rect">
            <a:avLst/>
          </a:prstGeom>
        </p:spPr>
      </p:pic>
      <p:sp>
        <p:nvSpPr>
          <p:cNvPr id="13" name="Obdĺžnik 12">
            <a:extLst>
              <a:ext uri="{FF2B5EF4-FFF2-40B4-BE49-F238E27FC236}">
                <a16:creationId xmlns:a16="http://schemas.microsoft.com/office/drawing/2014/main" id="{EED1273B-A09A-41B0-8E0C-5804D47CF6AE}"/>
              </a:ext>
            </a:extLst>
          </p:cNvPr>
          <p:cNvSpPr/>
          <p:nvPr/>
        </p:nvSpPr>
        <p:spPr>
          <a:xfrm>
            <a:off x="9869091" y="2418079"/>
            <a:ext cx="1855549" cy="1853159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b="1" dirty="0"/>
              <a:t>Ticho nás nezastaví</a:t>
            </a:r>
          </a:p>
        </p:txBody>
      </p:sp>
      <p:sp>
        <p:nvSpPr>
          <p:cNvPr id="14" name="BlokTextu 13">
            <a:extLst>
              <a:ext uri="{FF2B5EF4-FFF2-40B4-BE49-F238E27FC236}">
                <a16:creationId xmlns:a16="http://schemas.microsoft.com/office/drawing/2014/main" id="{B00D1EEC-7C03-467B-B47E-B1B347EBA1F0}"/>
              </a:ext>
            </a:extLst>
          </p:cNvPr>
          <p:cNvSpPr txBox="1"/>
          <p:nvPr/>
        </p:nvSpPr>
        <p:spPr>
          <a:xfrm>
            <a:off x="9932848" y="4040406"/>
            <a:ext cx="2034262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900" dirty="0">
                <a:solidFill>
                  <a:schemeClr val="bg1"/>
                </a:solidFill>
              </a:rPr>
              <a:t>Prijmi výzvu na nepocujucedieta.sk</a:t>
            </a:r>
          </a:p>
        </p:txBody>
      </p:sp>
    </p:spTree>
    <p:extLst>
      <p:ext uri="{BB962C8B-B14F-4D97-AF65-F5344CB8AC3E}">
        <p14:creationId xmlns:p14="http://schemas.microsoft.com/office/powerpoint/2010/main" val="130730014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Nadpis 1">
            <a:extLst>
              <a:ext uri="{FF2B5EF4-FFF2-40B4-BE49-F238E27FC236}">
                <a16:creationId xmlns:a16="http://schemas.microsoft.com/office/drawing/2014/main" id="{5110DC9B-322B-45FE-BE39-DE32387BABDF}"/>
              </a:ext>
            </a:extLst>
          </p:cNvPr>
          <p:cNvSpPr txBox="1">
            <a:spLocks/>
          </p:cNvSpPr>
          <p:nvPr/>
        </p:nvSpPr>
        <p:spPr>
          <a:xfrm>
            <a:off x="532562" y="2529080"/>
            <a:ext cx="4561952" cy="165576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sk-SK" dirty="0">
              <a:solidFill>
                <a:schemeClr val="accent4">
                  <a:lumMod val="40000"/>
                  <a:lumOff val="60000"/>
                </a:schemeClr>
              </a:solidFill>
              <a:latin typeface="Berlin Sans FB Demi" panose="020E0802020502020306" pitchFamily="34" charset="0"/>
            </a:endParaRPr>
          </a:p>
        </p:txBody>
      </p:sp>
      <p:pic>
        <p:nvPicPr>
          <p:cNvPr id="9" name="Grafický objekt 8" descr="Žiarovka">
            <a:extLst>
              <a:ext uri="{FF2B5EF4-FFF2-40B4-BE49-F238E27FC236}">
                <a16:creationId xmlns:a16="http://schemas.microsoft.com/office/drawing/2014/main" id="{63C96575-BF37-452D-933B-4608687B55F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267010" y="2700490"/>
            <a:ext cx="914400" cy="914400"/>
          </a:xfrm>
          <a:prstGeom prst="rect">
            <a:avLst/>
          </a:prstGeom>
        </p:spPr>
      </p:pic>
      <p:sp>
        <p:nvSpPr>
          <p:cNvPr id="10" name="BlokTextu 9">
            <a:extLst>
              <a:ext uri="{FF2B5EF4-FFF2-40B4-BE49-F238E27FC236}">
                <a16:creationId xmlns:a16="http://schemas.microsoft.com/office/drawing/2014/main" id="{351D36DE-9C1D-443D-9FC7-C3DF7926B300}"/>
              </a:ext>
            </a:extLst>
          </p:cNvPr>
          <p:cNvSpPr txBox="1"/>
          <p:nvPr/>
        </p:nvSpPr>
        <p:spPr>
          <a:xfrm>
            <a:off x="4431393" y="3526794"/>
            <a:ext cx="275588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sz="3200" b="1" dirty="0">
                <a:solidFill>
                  <a:schemeClr val="bg1"/>
                </a:solidFill>
                <a:latin typeface="Book Antiqua" panose="02040602050305030304" pitchFamily="18" charset="0"/>
              </a:rPr>
              <a:t>#</a:t>
            </a:r>
            <a:r>
              <a:rPr lang="sk-SK" sz="3200" b="1" dirty="0" err="1">
                <a:solidFill>
                  <a:schemeClr val="accent4"/>
                </a:solidFill>
                <a:latin typeface="Book Antiqua" panose="02040602050305030304" pitchFamily="18" charset="0"/>
              </a:rPr>
              <a:t>prijmivýzvu</a:t>
            </a:r>
            <a:endParaRPr lang="sk-SK" sz="3200" b="1" dirty="0">
              <a:solidFill>
                <a:schemeClr val="accent4"/>
              </a:solidFill>
              <a:latin typeface="Book Antiqua" panose="02040602050305030304" pitchFamily="18" charset="0"/>
            </a:endParaRPr>
          </a:p>
        </p:txBody>
      </p:sp>
      <p:sp>
        <p:nvSpPr>
          <p:cNvPr id="11" name="Obdĺžnik 10">
            <a:extLst>
              <a:ext uri="{FF2B5EF4-FFF2-40B4-BE49-F238E27FC236}">
                <a16:creationId xmlns:a16="http://schemas.microsoft.com/office/drawing/2014/main" id="{D0C138C1-20E6-42FF-B922-1FDDD76150AB}"/>
              </a:ext>
            </a:extLst>
          </p:cNvPr>
          <p:cNvSpPr/>
          <p:nvPr/>
        </p:nvSpPr>
        <p:spPr>
          <a:xfrm>
            <a:off x="3883165" y="2115715"/>
            <a:ext cx="385233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k-SK" sz="3200" b="1" dirty="0">
                <a:solidFill>
                  <a:schemeClr val="accent4"/>
                </a:solidFill>
                <a:latin typeface="Book Antiqua" panose="02040602050305030304" pitchFamily="18" charset="0"/>
              </a:rPr>
              <a:t>Ticho </a:t>
            </a:r>
            <a:r>
              <a:rPr lang="sk-SK" sz="3200" b="1" dirty="0">
                <a:solidFill>
                  <a:schemeClr val="bg1"/>
                </a:solidFill>
                <a:latin typeface="Book Antiqua" panose="02040602050305030304" pitchFamily="18" charset="0"/>
              </a:rPr>
              <a:t>nás</a:t>
            </a:r>
            <a:r>
              <a:rPr lang="sk-SK" sz="3200" b="1" dirty="0">
                <a:solidFill>
                  <a:schemeClr val="accent4"/>
                </a:solidFill>
                <a:latin typeface="Book Antiqua" panose="02040602050305030304" pitchFamily="18" charset="0"/>
              </a:rPr>
              <a:t> nezastaví</a:t>
            </a:r>
          </a:p>
        </p:txBody>
      </p:sp>
      <p:cxnSp>
        <p:nvCxnSpPr>
          <p:cNvPr id="15" name="Spojnica: zalomená 14">
            <a:extLst>
              <a:ext uri="{FF2B5EF4-FFF2-40B4-BE49-F238E27FC236}">
                <a16:creationId xmlns:a16="http://schemas.microsoft.com/office/drawing/2014/main" id="{D8E5F147-5D55-4E8C-9C49-215CBB46D961}"/>
              </a:ext>
            </a:extLst>
          </p:cNvPr>
          <p:cNvCxnSpPr>
            <a:cxnSpLocks/>
          </p:cNvCxnSpPr>
          <p:nvPr/>
        </p:nvCxnSpPr>
        <p:spPr>
          <a:xfrm>
            <a:off x="7043895" y="1145512"/>
            <a:ext cx="2220685" cy="1467058"/>
          </a:xfrm>
          <a:prstGeom prst="bentConnector3">
            <a:avLst/>
          </a:prstGeom>
          <a:ln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pojnica: zalomená 15">
            <a:extLst>
              <a:ext uri="{FF2B5EF4-FFF2-40B4-BE49-F238E27FC236}">
                <a16:creationId xmlns:a16="http://schemas.microsoft.com/office/drawing/2014/main" id="{7F0C1372-67B4-49F4-959D-F7D5354F9FF0}"/>
              </a:ext>
            </a:extLst>
          </p:cNvPr>
          <p:cNvCxnSpPr>
            <a:cxnSpLocks/>
          </p:cNvCxnSpPr>
          <p:nvPr/>
        </p:nvCxnSpPr>
        <p:spPr>
          <a:xfrm rot="10800000" flipV="1">
            <a:off x="2203938" y="1145511"/>
            <a:ext cx="2234084" cy="1467059"/>
          </a:xfrm>
          <a:prstGeom prst="bentConnector3">
            <a:avLst>
              <a:gd name="adj1" fmla="val 50000"/>
            </a:avLst>
          </a:prstGeom>
          <a:ln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pojnica: zalomená 20">
            <a:extLst>
              <a:ext uri="{FF2B5EF4-FFF2-40B4-BE49-F238E27FC236}">
                <a16:creationId xmlns:a16="http://schemas.microsoft.com/office/drawing/2014/main" id="{BA1A757C-7F98-4B46-B452-76CCD8A8E4B9}"/>
              </a:ext>
            </a:extLst>
          </p:cNvPr>
          <p:cNvCxnSpPr>
            <a:cxnSpLocks/>
          </p:cNvCxnSpPr>
          <p:nvPr/>
        </p:nvCxnSpPr>
        <p:spPr>
          <a:xfrm rot="10800000">
            <a:off x="2203939" y="3819182"/>
            <a:ext cx="2327873" cy="1542703"/>
          </a:xfrm>
          <a:prstGeom prst="bentConnector3">
            <a:avLst>
              <a:gd name="adj1" fmla="val 50000"/>
            </a:avLst>
          </a:prstGeom>
          <a:ln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pojnica: zalomená 25">
            <a:extLst>
              <a:ext uri="{FF2B5EF4-FFF2-40B4-BE49-F238E27FC236}">
                <a16:creationId xmlns:a16="http://schemas.microsoft.com/office/drawing/2014/main" id="{C4B4BD0D-3968-47F6-B77F-E8C41BBE77E1}"/>
              </a:ext>
            </a:extLst>
          </p:cNvPr>
          <p:cNvCxnSpPr>
            <a:cxnSpLocks/>
          </p:cNvCxnSpPr>
          <p:nvPr/>
        </p:nvCxnSpPr>
        <p:spPr>
          <a:xfrm flipV="1">
            <a:off x="6809647" y="3819181"/>
            <a:ext cx="2504670" cy="1471788"/>
          </a:xfrm>
          <a:prstGeom prst="bentConnector3">
            <a:avLst>
              <a:gd name="adj1" fmla="val 50000"/>
            </a:avLst>
          </a:prstGeom>
          <a:ln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BlokTextu 33">
            <a:extLst>
              <a:ext uri="{FF2B5EF4-FFF2-40B4-BE49-F238E27FC236}">
                <a16:creationId xmlns:a16="http://schemas.microsoft.com/office/drawing/2014/main" id="{014C7739-AE9F-41D7-85FF-B82F8E7E74C6}"/>
              </a:ext>
            </a:extLst>
          </p:cNvPr>
          <p:cNvSpPr txBox="1"/>
          <p:nvPr/>
        </p:nvSpPr>
        <p:spPr>
          <a:xfrm>
            <a:off x="897870" y="1605750"/>
            <a:ext cx="240629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dirty="0">
                <a:solidFill>
                  <a:schemeClr val="bg1"/>
                </a:solidFill>
                <a:latin typeface="Book Antiqua" panose="02040602050305030304" pitchFamily="18" charset="0"/>
              </a:rPr>
              <a:t>Event, ktorý naštartuje reťazovú reakciu výziev</a:t>
            </a:r>
          </a:p>
        </p:txBody>
      </p:sp>
      <p:sp>
        <p:nvSpPr>
          <p:cNvPr id="35" name="BlokTextu 34">
            <a:extLst>
              <a:ext uri="{FF2B5EF4-FFF2-40B4-BE49-F238E27FC236}">
                <a16:creationId xmlns:a16="http://schemas.microsoft.com/office/drawing/2014/main" id="{D964F6A6-D155-4F7C-9AA6-04CEEFFEC6D2}"/>
              </a:ext>
            </a:extLst>
          </p:cNvPr>
          <p:cNvSpPr txBox="1"/>
          <p:nvPr/>
        </p:nvSpPr>
        <p:spPr>
          <a:xfrm>
            <a:off x="907919" y="4003621"/>
            <a:ext cx="232787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dirty="0" err="1">
                <a:solidFill>
                  <a:schemeClr val="bg1"/>
                </a:solidFill>
                <a:latin typeface="Book Antiqua" panose="02040602050305030304" pitchFamily="18" charset="0"/>
              </a:rPr>
              <a:t>Influenceri</a:t>
            </a:r>
            <a:r>
              <a:rPr lang="sk-SK" dirty="0">
                <a:solidFill>
                  <a:schemeClr val="bg1"/>
                </a:solidFill>
                <a:latin typeface="Book Antiqua" panose="02040602050305030304" pitchFamily="18" charset="0"/>
              </a:rPr>
              <a:t>, ktorí budú šíriť virálne v online prostredí myšlienku na základe vlastnej skúsenosti</a:t>
            </a:r>
          </a:p>
        </p:txBody>
      </p:sp>
      <p:sp>
        <p:nvSpPr>
          <p:cNvPr id="36" name="BlokTextu 35">
            <a:extLst>
              <a:ext uri="{FF2B5EF4-FFF2-40B4-BE49-F238E27FC236}">
                <a16:creationId xmlns:a16="http://schemas.microsoft.com/office/drawing/2014/main" id="{7D3667D0-37DF-4328-BCD5-37C90BBA144D}"/>
              </a:ext>
            </a:extLst>
          </p:cNvPr>
          <p:cNvSpPr txBox="1"/>
          <p:nvPr/>
        </p:nvSpPr>
        <p:spPr>
          <a:xfrm>
            <a:off x="8481737" y="1654050"/>
            <a:ext cx="298343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dirty="0" err="1">
                <a:solidFill>
                  <a:schemeClr val="bg1"/>
                </a:solidFill>
                <a:latin typeface="Book Antiqua" panose="02040602050305030304" pitchFamily="18" charset="0"/>
              </a:rPr>
              <a:t>Offline</a:t>
            </a:r>
            <a:r>
              <a:rPr lang="sk-SK" dirty="0">
                <a:solidFill>
                  <a:schemeClr val="bg1"/>
                </a:solidFill>
                <a:latin typeface="Book Antiqua" panose="02040602050305030304" pitchFamily="18" charset="0"/>
              </a:rPr>
              <a:t> média (rádio a OOH), ktoré podporia silu myšlienky </a:t>
            </a:r>
          </a:p>
        </p:txBody>
      </p:sp>
      <p:sp>
        <p:nvSpPr>
          <p:cNvPr id="37" name="BlokTextu 36">
            <a:extLst>
              <a:ext uri="{FF2B5EF4-FFF2-40B4-BE49-F238E27FC236}">
                <a16:creationId xmlns:a16="http://schemas.microsoft.com/office/drawing/2014/main" id="{32FAB762-F914-4210-8318-ECF429D6BF6E}"/>
              </a:ext>
            </a:extLst>
          </p:cNvPr>
          <p:cNvSpPr txBox="1"/>
          <p:nvPr/>
        </p:nvSpPr>
        <p:spPr>
          <a:xfrm>
            <a:off x="8440692" y="3954910"/>
            <a:ext cx="284339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dirty="0">
                <a:solidFill>
                  <a:schemeClr val="bg1"/>
                </a:solidFill>
                <a:latin typeface="Book Antiqua" panose="02040602050305030304" pitchFamily="18" charset="0"/>
              </a:rPr>
              <a:t>Vytvorený obsah sa bude šíriť aj naprieč sociálnymi sieťami aj vďaka FB podpore</a:t>
            </a:r>
          </a:p>
        </p:txBody>
      </p:sp>
    </p:spTree>
    <p:extLst>
      <p:ext uri="{BB962C8B-B14F-4D97-AF65-F5344CB8AC3E}">
        <p14:creationId xmlns:p14="http://schemas.microsoft.com/office/powerpoint/2010/main" val="25659283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21000">
              <a:schemeClr val="tx1">
                <a:lumMod val="50000"/>
                <a:lumOff val="50000"/>
              </a:schemeClr>
            </a:gs>
            <a:gs pos="0">
              <a:schemeClr val="accent1">
                <a:lumMod val="5000"/>
                <a:lumOff val="95000"/>
              </a:schemeClr>
            </a:gs>
            <a:gs pos="61420">
              <a:srgbClr val="B4B3B3"/>
            </a:gs>
            <a:gs pos="43000">
              <a:schemeClr val="bg2">
                <a:lumMod val="90000"/>
              </a:schemeClr>
            </a:gs>
            <a:gs pos="83000">
              <a:schemeClr val="bg2">
                <a:lumMod val="75000"/>
              </a:schemeClr>
            </a:gs>
            <a:gs pos="100000">
              <a:schemeClr val="tx1">
                <a:lumMod val="95000"/>
                <a:lumOff val="5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317500" y="460866"/>
            <a:ext cx="3556000" cy="5829300"/>
          </a:xfrm>
          <a:prstGeom prst="roundRect">
            <a:avLst/>
          </a:prstGeom>
          <a:gradFill flip="none" rotWithShape="1">
            <a:gsLst>
              <a:gs pos="0">
                <a:schemeClr val="accent2">
                  <a:lumMod val="60000"/>
                  <a:lumOff val="40000"/>
                  <a:shade val="30000"/>
                  <a:satMod val="115000"/>
                </a:schemeClr>
              </a:gs>
              <a:gs pos="50000">
                <a:schemeClr val="accent2">
                  <a:lumMod val="60000"/>
                  <a:lumOff val="40000"/>
                  <a:shade val="67500"/>
                  <a:satMod val="115000"/>
                </a:schemeClr>
              </a:gs>
              <a:gs pos="100000">
                <a:schemeClr val="accent2">
                  <a:lumMod val="60000"/>
                  <a:lumOff val="40000"/>
                  <a:shade val="100000"/>
                  <a:satMod val="115000"/>
                </a:schemeClr>
              </a:gs>
            </a:gsLst>
            <a:lin ang="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495300" y="711199"/>
            <a:ext cx="3378200" cy="60016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latin typeface="Berlin Sans FB" panose="020E0602020502020306" pitchFamily="34" charset="0"/>
              </a:rPr>
              <a:t>Paid Media</a:t>
            </a:r>
          </a:p>
          <a:p>
            <a:pPr marL="285750" indent="-285750" algn="ctr">
              <a:buFont typeface="Arial" panose="020B0604020202020204" pitchFamily="34" charset="0"/>
              <a:buChar char="•"/>
            </a:pPr>
            <a:endParaRPr lang="en-US" dirty="0">
              <a:latin typeface="Book Antiqua" panose="02040602050305030304" pitchFamily="18" charset="0"/>
            </a:endParaRPr>
          </a:p>
          <a:p>
            <a:pPr marL="285750" indent="-285750">
              <a:buFont typeface="Arial" charset="0"/>
              <a:buChar char="•"/>
            </a:pPr>
            <a:r>
              <a:rPr lang="en-US" dirty="0" err="1">
                <a:latin typeface="Book Antiqua" panose="02040602050305030304" pitchFamily="18" charset="0"/>
              </a:rPr>
              <a:t>Podpora</a:t>
            </a:r>
            <a:r>
              <a:rPr lang="en-US" dirty="0">
                <a:latin typeface="Book Antiqua" panose="02040602050305030304" pitchFamily="18" charset="0"/>
              </a:rPr>
              <a:t> </a:t>
            </a:r>
            <a:r>
              <a:rPr lang="en-US" dirty="0" err="1">
                <a:latin typeface="Book Antiqua" panose="02040602050305030304" pitchFamily="18" charset="0"/>
              </a:rPr>
              <a:t>na</a:t>
            </a:r>
            <a:r>
              <a:rPr lang="en-US" dirty="0">
                <a:latin typeface="Book Antiqua" panose="02040602050305030304" pitchFamily="18" charset="0"/>
              </a:rPr>
              <a:t> </a:t>
            </a:r>
            <a:r>
              <a:rPr lang="en-US" b="1" dirty="0" err="1">
                <a:latin typeface="Book Antiqua" panose="02040602050305030304" pitchFamily="18" charset="0"/>
              </a:rPr>
              <a:t>Facebooku</a:t>
            </a:r>
            <a:r>
              <a:rPr lang="en-US" dirty="0">
                <a:latin typeface="Book Antiqua" panose="02040602050305030304" pitchFamily="18" charset="0"/>
              </a:rPr>
              <a:t> &amp; </a:t>
            </a:r>
            <a:r>
              <a:rPr lang="en-US" b="1" dirty="0" err="1">
                <a:latin typeface="Book Antiqua" panose="02040602050305030304" pitchFamily="18" charset="0"/>
              </a:rPr>
              <a:t>Instagrame</a:t>
            </a:r>
            <a:endParaRPr lang="sk-SK" dirty="0">
              <a:latin typeface="Book Antiqua" panose="0204060205030503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sk-SK" dirty="0">
              <a:latin typeface="Book Antiqua" panose="02040602050305030304" pitchFamily="18" charset="0"/>
            </a:endParaRPr>
          </a:p>
          <a:p>
            <a:pPr marL="285750" indent="-285750">
              <a:buFont typeface="Arial" charset="0"/>
              <a:buChar char="•"/>
            </a:pPr>
            <a:r>
              <a:rPr lang="sk-SK" b="1" dirty="0">
                <a:latin typeface="Book Antiqua" panose="02040602050305030304" pitchFamily="18" charset="0"/>
              </a:rPr>
              <a:t>Spotify</a:t>
            </a:r>
            <a:r>
              <a:rPr lang="sk-SK" dirty="0">
                <a:latin typeface="Book Antiqua" panose="02040602050305030304" pitchFamily="18" charset="0"/>
              </a:rPr>
              <a:t> audio reklama cielená na ľudí vo veku 25-35 rokov (potencionálny vek rodičov malých detí)</a:t>
            </a:r>
          </a:p>
          <a:p>
            <a:pPr marL="285750" indent="-285750">
              <a:buFont typeface="Arial" charset="0"/>
              <a:buChar char="•"/>
            </a:pPr>
            <a:endParaRPr lang="sk-SK" dirty="0">
              <a:latin typeface="Book Antiqua" panose="02040602050305030304" pitchFamily="18" charset="0"/>
            </a:endParaRPr>
          </a:p>
          <a:p>
            <a:pPr marL="285750" indent="-285750">
              <a:buFont typeface="Arial" charset="0"/>
              <a:buChar char="•"/>
            </a:pPr>
            <a:r>
              <a:rPr lang="sk-SK" b="1" dirty="0" err="1">
                <a:latin typeface="Book Antiqua" panose="02040602050305030304" pitchFamily="18" charset="0"/>
              </a:rPr>
              <a:t>Programmatic</a:t>
            </a:r>
            <a:r>
              <a:rPr lang="sk-SK" b="1" dirty="0">
                <a:latin typeface="Book Antiqua" panose="02040602050305030304" pitchFamily="18" charset="0"/>
              </a:rPr>
              <a:t> nákup</a:t>
            </a:r>
            <a:r>
              <a:rPr lang="sk-SK" dirty="0">
                <a:latin typeface="Book Antiqua" panose="02040602050305030304" pitchFamily="18" charset="0"/>
              </a:rPr>
              <a:t> </a:t>
            </a:r>
          </a:p>
          <a:p>
            <a:endParaRPr lang="sk-SK" dirty="0">
              <a:latin typeface="Book Antiqua" panose="02040602050305030304" pitchFamily="18" charset="0"/>
            </a:endParaRPr>
          </a:p>
          <a:p>
            <a:pPr marL="285750" indent="-285750">
              <a:buFont typeface="Arial" charset="0"/>
              <a:buChar char="•"/>
            </a:pPr>
            <a:r>
              <a:rPr lang="sk-SK" b="1" dirty="0" err="1">
                <a:latin typeface="Book Antiqua" panose="02040602050305030304" pitchFamily="18" charset="0"/>
              </a:rPr>
              <a:t>CLVs</a:t>
            </a:r>
            <a:r>
              <a:rPr lang="sk-SK" b="1" dirty="0">
                <a:latin typeface="Book Antiqua" panose="02040602050305030304" pitchFamily="18" charset="0"/>
              </a:rPr>
              <a:t> a rádio </a:t>
            </a:r>
            <a:r>
              <a:rPr lang="sk-SK" dirty="0">
                <a:latin typeface="Book Antiqua" panose="02040602050305030304" pitchFamily="18" charset="0"/>
              </a:rPr>
              <a:t>– špeciálne dohodnuté podmienky s médiami</a:t>
            </a:r>
          </a:p>
          <a:p>
            <a:pPr marL="285750" indent="-285750">
              <a:buFont typeface="Arial" charset="0"/>
              <a:buChar char="•"/>
            </a:pPr>
            <a:endParaRPr lang="sk-SK" dirty="0">
              <a:latin typeface="Book Antiqua" panose="02040602050305030304" pitchFamily="18" charset="0"/>
            </a:endParaRPr>
          </a:p>
          <a:p>
            <a:pPr algn="ctr"/>
            <a:endParaRPr lang="sk-SK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</p:txBody>
      </p:sp>
      <p:sp>
        <p:nvSpPr>
          <p:cNvPr id="6" name="Rounded Rectangle 5"/>
          <p:cNvSpPr/>
          <p:nvPr/>
        </p:nvSpPr>
        <p:spPr>
          <a:xfrm>
            <a:off x="4324350" y="460866"/>
            <a:ext cx="3556000" cy="5829300"/>
          </a:xfrm>
          <a:prstGeom prst="roundRect">
            <a:avLst/>
          </a:prstGeom>
          <a:gradFill flip="none" rotWithShape="1">
            <a:gsLst>
              <a:gs pos="0">
                <a:schemeClr val="accent2">
                  <a:lumMod val="60000"/>
                  <a:lumOff val="40000"/>
                  <a:shade val="30000"/>
                  <a:satMod val="115000"/>
                </a:schemeClr>
              </a:gs>
              <a:gs pos="50000">
                <a:schemeClr val="accent2">
                  <a:lumMod val="60000"/>
                  <a:lumOff val="40000"/>
                  <a:shade val="67500"/>
                  <a:satMod val="115000"/>
                </a:schemeClr>
              </a:gs>
              <a:gs pos="100000">
                <a:schemeClr val="accent2">
                  <a:lumMod val="60000"/>
                  <a:lumOff val="40000"/>
                  <a:shade val="100000"/>
                  <a:satMod val="115000"/>
                </a:schemeClr>
              </a:gs>
            </a:gsLst>
            <a:lin ang="81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ounded Rectangle 6"/>
          <p:cNvSpPr/>
          <p:nvPr/>
        </p:nvSpPr>
        <p:spPr>
          <a:xfrm>
            <a:off x="8331200" y="460866"/>
            <a:ext cx="3556000" cy="5829300"/>
          </a:xfrm>
          <a:prstGeom prst="roundRect">
            <a:avLst/>
          </a:prstGeom>
          <a:gradFill flip="none" rotWithShape="1">
            <a:gsLst>
              <a:gs pos="0">
                <a:schemeClr val="accent2">
                  <a:lumMod val="60000"/>
                  <a:lumOff val="40000"/>
                  <a:shade val="30000"/>
                  <a:satMod val="115000"/>
                </a:schemeClr>
              </a:gs>
              <a:gs pos="50000">
                <a:schemeClr val="accent2">
                  <a:lumMod val="60000"/>
                  <a:lumOff val="40000"/>
                  <a:shade val="67500"/>
                  <a:satMod val="115000"/>
                </a:schemeClr>
              </a:gs>
              <a:gs pos="100000">
                <a:schemeClr val="accent2">
                  <a:lumMod val="60000"/>
                  <a:lumOff val="40000"/>
                  <a:shade val="100000"/>
                  <a:satMod val="115000"/>
                </a:schemeClr>
              </a:gs>
            </a:gsLst>
            <a:path path="circle">
              <a:fillToRect l="100000" t="100000"/>
            </a:path>
            <a:tileRect r="-100000" b="-10000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4495800" y="723898"/>
            <a:ext cx="3213100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latin typeface="Berlin Sans FB" panose="020E0602020502020306" pitchFamily="34" charset="0"/>
              </a:rPr>
              <a:t>Owned Media</a:t>
            </a:r>
          </a:p>
          <a:p>
            <a:pPr algn="ctr"/>
            <a:endParaRPr lang="en-US" dirty="0">
              <a:latin typeface="Book Antiqua" panose="02040602050305030304" pitchFamily="18" charset="0"/>
            </a:endParaRPr>
          </a:p>
          <a:p>
            <a:pPr marL="285750" indent="-285750">
              <a:buFont typeface="Arial" charset="0"/>
              <a:buChar char="•"/>
            </a:pPr>
            <a:r>
              <a:rPr lang="en-US" b="1" dirty="0">
                <a:latin typeface="Book Antiqua" panose="02040602050305030304" pitchFamily="18" charset="0"/>
              </a:rPr>
              <a:t>Web</a:t>
            </a:r>
            <a:r>
              <a:rPr lang="en-US" dirty="0">
                <a:latin typeface="Book Antiqua" panose="02040602050305030304" pitchFamily="18" charset="0"/>
              </a:rPr>
              <a:t> </a:t>
            </a:r>
            <a:r>
              <a:rPr lang="en-US" dirty="0" err="1">
                <a:latin typeface="Book Antiqua" panose="02040602050305030304" pitchFamily="18" charset="0"/>
              </a:rPr>
              <a:t>nepocujucedieta.sk</a:t>
            </a:r>
            <a:r>
              <a:rPr lang="en-US" dirty="0">
                <a:latin typeface="Book Antiqua" panose="02040602050305030304" pitchFamily="18" charset="0"/>
              </a:rPr>
              <a:t> + Facebook fan page &amp; YouTube channel </a:t>
            </a:r>
            <a:r>
              <a:rPr lang="mr-IN" dirty="0">
                <a:latin typeface="Book Antiqua" panose="02040602050305030304" pitchFamily="18" charset="0"/>
              </a:rPr>
              <a:t>–</a:t>
            </a:r>
            <a:r>
              <a:rPr lang="en-US" dirty="0">
                <a:latin typeface="Book Antiqua" panose="02040602050305030304" pitchFamily="18" charset="0"/>
              </a:rPr>
              <a:t> v</a:t>
            </a:r>
            <a:r>
              <a:rPr lang="sk-SK" dirty="0" err="1">
                <a:latin typeface="Book Antiqua" panose="02040602050305030304" pitchFamily="18" charset="0"/>
              </a:rPr>
              <a:t>ýzva</a:t>
            </a:r>
            <a:r>
              <a:rPr lang="sk-SK" dirty="0">
                <a:latin typeface="Book Antiqua" panose="02040602050305030304" pitchFamily="18" charset="0"/>
              </a:rPr>
              <a:t> zapojiť sa pre ďalších jednotlivcov</a:t>
            </a:r>
            <a:endParaRPr lang="en-US" dirty="0">
              <a:latin typeface="Book Antiqua" panose="02040602050305030304" pitchFamily="18" charset="0"/>
            </a:endParaRPr>
          </a:p>
          <a:p>
            <a:pPr marL="285750" indent="-285750">
              <a:buFont typeface="Arial" charset="0"/>
              <a:buChar char="•"/>
            </a:pPr>
            <a:endParaRPr lang="en-US" dirty="0">
              <a:latin typeface="Book Antiqua" panose="02040602050305030304" pitchFamily="18" charset="0"/>
            </a:endParaRPr>
          </a:p>
          <a:p>
            <a:pPr marL="285750" indent="-285750">
              <a:buFont typeface="Arial" charset="0"/>
              <a:buChar char="•"/>
            </a:pPr>
            <a:r>
              <a:rPr lang="en-US" b="1" dirty="0">
                <a:latin typeface="Book Antiqua" panose="02040602050305030304" pitchFamily="18" charset="0"/>
              </a:rPr>
              <a:t>Launch event </a:t>
            </a:r>
            <a:r>
              <a:rPr lang="mr-IN" dirty="0">
                <a:latin typeface="Book Antiqua" panose="02040602050305030304" pitchFamily="18" charset="0"/>
              </a:rPr>
              <a:t>–</a:t>
            </a:r>
            <a:r>
              <a:rPr lang="en-US" dirty="0">
                <a:latin typeface="Book Antiqua" panose="02040602050305030304" pitchFamily="18" charset="0"/>
              </a:rPr>
              <a:t> </a:t>
            </a:r>
            <a:r>
              <a:rPr lang="en-US" dirty="0" err="1">
                <a:latin typeface="Book Antiqua" panose="02040602050305030304" pitchFamily="18" charset="0"/>
              </a:rPr>
              <a:t>predstavenie</a:t>
            </a:r>
            <a:r>
              <a:rPr lang="en-US" dirty="0">
                <a:latin typeface="Book Antiqua" panose="02040602050305030304" pitchFamily="18" charset="0"/>
              </a:rPr>
              <a:t> </a:t>
            </a:r>
            <a:r>
              <a:rPr lang="en-US" dirty="0" err="1">
                <a:latin typeface="Book Antiqua" panose="02040602050305030304" pitchFamily="18" charset="0"/>
              </a:rPr>
              <a:t>kampane</a:t>
            </a:r>
            <a:r>
              <a:rPr lang="en-US" dirty="0">
                <a:latin typeface="Book Antiqua" panose="02040602050305030304" pitchFamily="18" charset="0"/>
              </a:rPr>
              <a:t> </a:t>
            </a:r>
            <a:r>
              <a:rPr lang="en-US" dirty="0" err="1">
                <a:latin typeface="Book Antiqua" panose="02040602050305030304" pitchFamily="18" charset="0"/>
              </a:rPr>
              <a:t>pomocou</a:t>
            </a:r>
            <a:r>
              <a:rPr lang="en-US" dirty="0">
                <a:latin typeface="Book Antiqua" panose="02040602050305030304" pitchFamily="18" charset="0"/>
              </a:rPr>
              <a:t> </a:t>
            </a:r>
            <a:r>
              <a:rPr lang="en-US" dirty="0" err="1">
                <a:latin typeface="Book Antiqua" panose="02040602050305030304" pitchFamily="18" charset="0"/>
              </a:rPr>
              <a:t>zapo</a:t>
            </a:r>
            <a:r>
              <a:rPr lang="sk-SK" dirty="0" err="1">
                <a:latin typeface="Book Antiqua" panose="02040602050305030304" pitchFamily="18" charset="0"/>
              </a:rPr>
              <a:t>žičania</a:t>
            </a:r>
            <a:r>
              <a:rPr lang="sk-SK" dirty="0">
                <a:latin typeface="Book Antiqua" panose="02040602050305030304" pitchFamily="18" charset="0"/>
              </a:rPr>
              <a:t> protihlukových slúchadiel na Telekom </a:t>
            </a:r>
            <a:r>
              <a:rPr lang="sk-SK" dirty="0" err="1">
                <a:latin typeface="Book Antiqua" panose="02040602050305030304" pitchFamily="18" charset="0"/>
              </a:rPr>
              <a:t>Night</a:t>
            </a:r>
            <a:r>
              <a:rPr lang="sk-SK" dirty="0">
                <a:latin typeface="Book Antiqua" panose="02040602050305030304" pitchFamily="18" charset="0"/>
              </a:rPr>
              <a:t> Rune</a:t>
            </a:r>
            <a:endParaRPr lang="en-US" dirty="0">
              <a:latin typeface="Book Antiqua" panose="02040602050305030304" pitchFamily="18" charset="0"/>
            </a:endParaRPr>
          </a:p>
          <a:p>
            <a:pPr marL="285750" indent="-285750" algn="ctr">
              <a:buFont typeface="Arial" charset="0"/>
              <a:buChar char="•"/>
            </a:pPr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8496300" y="711199"/>
            <a:ext cx="3225800" cy="57246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latin typeface="Berlin Sans FB" panose="020E0602020502020306" pitchFamily="34" charset="0"/>
              </a:rPr>
              <a:t>Earned Media</a:t>
            </a:r>
          </a:p>
          <a:p>
            <a:pPr algn="ctr"/>
            <a:endParaRPr lang="en-US" dirty="0">
              <a:latin typeface="Book Antiqua" panose="02040602050305030304" pitchFamily="18" charset="0"/>
            </a:endParaRPr>
          </a:p>
          <a:p>
            <a:pPr marL="285750" indent="-285750">
              <a:buFont typeface="Arial" charset="0"/>
              <a:buChar char="•"/>
            </a:pPr>
            <a:r>
              <a:rPr lang="en-US" b="1" dirty="0" err="1">
                <a:latin typeface="Book Antiqua" panose="02040602050305030304" pitchFamily="18" charset="0"/>
              </a:rPr>
              <a:t>Zmienky</a:t>
            </a:r>
            <a:r>
              <a:rPr lang="en-US" b="1" dirty="0">
                <a:latin typeface="Book Antiqua" panose="02040602050305030304" pitchFamily="18" charset="0"/>
              </a:rPr>
              <a:t> v m</a:t>
            </a:r>
            <a:r>
              <a:rPr lang="sk-SK" b="1" dirty="0" err="1">
                <a:latin typeface="Book Antiqua" panose="02040602050305030304" pitchFamily="18" charset="0"/>
              </a:rPr>
              <a:t>édiách</a:t>
            </a:r>
            <a:r>
              <a:rPr lang="sk-SK" b="1" dirty="0">
                <a:latin typeface="Book Antiqua" panose="02040602050305030304" pitchFamily="18" charset="0"/>
              </a:rPr>
              <a:t> </a:t>
            </a:r>
            <a:r>
              <a:rPr lang="mr-IN" dirty="0">
                <a:latin typeface="Book Antiqua" panose="02040602050305030304" pitchFamily="18" charset="0"/>
              </a:rPr>
              <a:t>–</a:t>
            </a:r>
            <a:r>
              <a:rPr lang="sk-SK" dirty="0">
                <a:latin typeface="Book Antiqua" panose="02040602050305030304" pitchFamily="18" charset="0"/>
              </a:rPr>
              <a:t> zo skúšania situácie nepočujúcich na Telekom </a:t>
            </a:r>
            <a:r>
              <a:rPr lang="sk-SK" dirty="0" err="1">
                <a:latin typeface="Book Antiqua" panose="02040602050305030304" pitchFamily="18" charset="0"/>
              </a:rPr>
              <a:t>Night</a:t>
            </a:r>
            <a:r>
              <a:rPr lang="sk-SK" dirty="0">
                <a:latin typeface="Book Antiqua" panose="02040602050305030304" pitchFamily="18" charset="0"/>
              </a:rPr>
              <a:t> Rune </a:t>
            </a:r>
          </a:p>
          <a:p>
            <a:pPr marL="285750" indent="-285750">
              <a:buFont typeface="Arial" charset="0"/>
              <a:buChar char="•"/>
            </a:pPr>
            <a:endParaRPr lang="en-US" dirty="0">
              <a:latin typeface="Book Antiqua" panose="02040602050305030304" pitchFamily="18" charset="0"/>
            </a:endParaRPr>
          </a:p>
          <a:p>
            <a:pPr marL="285750" indent="-285750">
              <a:buFont typeface="Arial" charset="0"/>
              <a:buChar char="•"/>
            </a:pPr>
            <a:r>
              <a:rPr lang="en-US" b="1" dirty="0" err="1">
                <a:latin typeface="Book Antiqua" panose="02040602050305030304" pitchFamily="18" charset="0"/>
              </a:rPr>
              <a:t>Influenceri</a:t>
            </a:r>
            <a:r>
              <a:rPr lang="en-US" b="1" dirty="0">
                <a:latin typeface="Book Antiqua" panose="02040602050305030304" pitchFamily="18" charset="0"/>
              </a:rPr>
              <a:t> </a:t>
            </a:r>
            <a:r>
              <a:rPr lang="mr-IN" dirty="0">
                <a:latin typeface="Book Antiqua" panose="02040602050305030304" pitchFamily="18" charset="0"/>
              </a:rPr>
              <a:t>–</a:t>
            </a:r>
            <a:r>
              <a:rPr lang="en-US" dirty="0">
                <a:latin typeface="Book Antiqua" panose="02040602050305030304" pitchFamily="18" charset="0"/>
              </a:rPr>
              <a:t> </a:t>
            </a:r>
            <a:r>
              <a:rPr lang="en-US" dirty="0" err="1">
                <a:latin typeface="Book Antiqua" panose="02040602050305030304" pitchFamily="18" charset="0"/>
              </a:rPr>
              <a:t>Sajfa</a:t>
            </a:r>
            <a:r>
              <a:rPr lang="en-US" dirty="0">
                <a:latin typeface="Book Antiqua" panose="02040602050305030304" pitchFamily="18" charset="0"/>
              </a:rPr>
              <a:t> &amp; Lucid </a:t>
            </a:r>
            <a:r>
              <a:rPr lang="en-US" dirty="0" err="1">
                <a:latin typeface="Book Antiqua" panose="02040602050305030304" pitchFamily="18" charset="0"/>
              </a:rPr>
              <a:t>prijmu</a:t>
            </a:r>
            <a:r>
              <a:rPr lang="en-US" dirty="0">
                <a:latin typeface="Book Antiqua" panose="02040602050305030304" pitchFamily="18" charset="0"/>
              </a:rPr>
              <a:t> v</a:t>
            </a:r>
            <a:r>
              <a:rPr lang="sk-SK" dirty="0" err="1">
                <a:latin typeface="Book Antiqua" panose="02040602050305030304" pitchFamily="18" charset="0"/>
              </a:rPr>
              <a:t>ýzvu</a:t>
            </a:r>
            <a:r>
              <a:rPr lang="sk-SK" dirty="0">
                <a:latin typeface="Book Antiqua" panose="02040602050305030304" pitchFamily="18" charset="0"/>
              </a:rPr>
              <a:t> a budú šíriť ďalej</a:t>
            </a:r>
            <a:r>
              <a:rPr lang="en-US" dirty="0">
                <a:latin typeface="Book Antiqua" panose="02040602050305030304" pitchFamily="18" charset="0"/>
              </a:rPr>
              <a:t> </a:t>
            </a:r>
            <a:r>
              <a:rPr lang="sk-SK" dirty="0">
                <a:latin typeface="Book Antiqua" panose="02040602050305030304" pitchFamily="18" charset="0"/>
              </a:rPr>
              <a:t>aj v iných </a:t>
            </a:r>
            <a:r>
              <a:rPr lang="sk-SK" dirty="0" err="1">
                <a:latin typeface="Book Antiqua" panose="02040602050305030304" pitchFamily="18" charset="0"/>
              </a:rPr>
              <a:t>médiach</a:t>
            </a:r>
            <a:endParaRPr lang="en-US" dirty="0">
              <a:latin typeface="Book Antiqua" panose="02040602050305030304" pitchFamily="18" charset="0"/>
            </a:endParaRPr>
          </a:p>
          <a:p>
            <a:pPr marL="285750" indent="-285750">
              <a:buFont typeface="Arial" charset="0"/>
              <a:buChar char="•"/>
            </a:pPr>
            <a:endParaRPr lang="en-US" dirty="0">
              <a:latin typeface="Book Antiqua" panose="02040602050305030304" pitchFamily="18" charset="0"/>
            </a:endParaRPr>
          </a:p>
          <a:p>
            <a:pPr marL="285750" indent="-285750">
              <a:buFont typeface="Arial" charset="0"/>
              <a:buChar char="•"/>
            </a:pPr>
            <a:r>
              <a:rPr lang="en-US" b="1" dirty="0" err="1">
                <a:latin typeface="Book Antiqua" panose="02040602050305030304" pitchFamily="18" charset="0"/>
              </a:rPr>
              <a:t>Interakcie</a:t>
            </a:r>
            <a:r>
              <a:rPr lang="en-US" b="1" dirty="0">
                <a:latin typeface="Book Antiqua" panose="02040602050305030304" pitchFamily="18" charset="0"/>
              </a:rPr>
              <a:t> </a:t>
            </a:r>
            <a:r>
              <a:rPr lang="en-US" b="1" dirty="0" err="1">
                <a:latin typeface="Book Antiqua" panose="02040602050305030304" pitchFamily="18" charset="0"/>
              </a:rPr>
              <a:t>na</a:t>
            </a:r>
            <a:r>
              <a:rPr lang="en-US" b="1" dirty="0">
                <a:latin typeface="Book Antiqua" panose="02040602050305030304" pitchFamily="18" charset="0"/>
              </a:rPr>
              <a:t> </a:t>
            </a:r>
            <a:r>
              <a:rPr lang="en-US" b="1" dirty="0" err="1">
                <a:latin typeface="Book Antiqua" panose="02040602050305030304" pitchFamily="18" charset="0"/>
              </a:rPr>
              <a:t>soci</a:t>
            </a:r>
            <a:r>
              <a:rPr lang="sk-SK" b="1" dirty="0" err="1">
                <a:latin typeface="Book Antiqua" panose="02040602050305030304" pitchFamily="18" charset="0"/>
              </a:rPr>
              <a:t>álnych</a:t>
            </a:r>
            <a:r>
              <a:rPr lang="sk-SK" b="1" dirty="0">
                <a:latin typeface="Book Antiqua" panose="02040602050305030304" pitchFamily="18" charset="0"/>
              </a:rPr>
              <a:t> sieťach </a:t>
            </a:r>
            <a:r>
              <a:rPr lang="mr-IN" dirty="0">
                <a:latin typeface="Book Antiqua" panose="02040602050305030304" pitchFamily="18" charset="0"/>
              </a:rPr>
              <a:t>–</a:t>
            </a:r>
            <a:r>
              <a:rPr lang="sk-SK" dirty="0">
                <a:latin typeface="Book Antiqua" panose="02040602050305030304" pitchFamily="18" charset="0"/>
              </a:rPr>
              <a:t> </a:t>
            </a:r>
            <a:r>
              <a:rPr lang="sk-SK" dirty="0" err="1">
                <a:latin typeface="Book Antiqua" panose="02040602050305030304" pitchFamily="18" charset="0"/>
              </a:rPr>
              <a:t>virálny</a:t>
            </a:r>
            <a:r>
              <a:rPr lang="sk-SK" dirty="0">
                <a:latin typeface="Book Antiqua" panose="02040602050305030304" pitchFamily="18" charset="0"/>
              </a:rPr>
              <a:t> obsah šíriaci náš obsah voľne po internete</a:t>
            </a:r>
            <a:endParaRPr lang="en-US" dirty="0">
              <a:latin typeface="Book Antiqua" panose="02040602050305030304" pitchFamily="18" charset="0"/>
            </a:endParaRPr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135958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Obrázok 22">
            <a:extLst>
              <a:ext uri="{FF2B5EF4-FFF2-40B4-BE49-F238E27FC236}">
                <a16:creationId xmlns:a16="http://schemas.microsoft.com/office/drawing/2014/main" id="{18794117-4C5B-487E-A7D5-5E95D5D4612B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71500" y="469900"/>
            <a:ext cx="11049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pperplate Gothic Bold" panose="020E0705020206020404" pitchFamily="34" charset="0"/>
              </a:rPr>
              <a:t>SPLNENIE CIE</a:t>
            </a:r>
            <a:r>
              <a:rPr lang="sk-SK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pperplate Gothic Bold" panose="020E0705020206020404" pitchFamily="34" charset="0"/>
              </a:rPr>
              <a:t>Ľ</a:t>
            </a: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pperplate Gothic Bold" panose="020E0705020206020404" pitchFamily="34" charset="0"/>
              </a:rPr>
              <a:t>OV ZADANIA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7101839" y="1820039"/>
            <a:ext cx="4006851" cy="28931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chemeClr val="accent2"/>
                </a:solidFill>
                <a:latin typeface="Book Antiqua" panose="02040602050305030304" pitchFamily="18" charset="0"/>
              </a:rPr>
              <a:t>ROZ</a:t>
            </a:r>
            <a:r>
              <a:rPr lang="sk-SK" sz="2000" b="1" dirty="0">
                <a:solidFill>
                  <a:schemeClr val="accent2"/>
                </a:solidFill>
                <a:latin typeface="Book Antiqua" panose="02040602050305030304" pitchFamily="18" charset="0"/>
              </a:rPr>
              <a:t>ŠÍRENIE POVEDOMIA</a:t>
            </a:r>
          </a:p>
          <a:p>
            <a:pPr algn="ctr"/>
            <a:r>
              <a:rPr lang="sk-SK" sz="2000" b="1" dirty="0">
                <a:solidFill>
                  <a:schemeClr val="accent2"/>
                </a:solidFill>
                <a:latin typeface="Book Antiqua" panose="02040602050305030304" pitchFamily="18" charset="0"/>
              </a:rPr>
              <a:t>O POMOCI DEŤOM</a:t>
            </a:r>
          </a:p>
          <a:p>
            <a:pPr algn="ctr"/>
            <a:endParaRPr lang="sk-SK" sz="1600" b="1" dirty="0">
              <a:latin typeface="Book Antiqua" panose="02040602050305030304" pitchFamily="18" charset="0"/>
            </a:endParaRPr>
          </a:p>
          <a:p>
            <a:pPr algn="ctr"/>
            <a:r>
              <a:rPr lang="sk-SK" b="1" dirty="0">
                <a:latin typeface="Book Antiqua" panose="02040602050305030304" pitchFamily="18" charset="0"/>
              </a:rPr>
              <a:t>ORGANICKÝ REACH (3 týždne) </a:t>
            </a:r>
          </a:p>
          <a:p>
            <a:pPr algn="ctr"/>
            <a:r>
              <a:rPr lang="sk-SK" b="1" dirty="0">
                <a:latin typeface="Book Antiqua" panose="02040602050305030304" pitchFamily="18" charset="0"/>
              </a:rPr>
              <a:t>200 000 užívateľov</a:t>
            </a:r>
          </a:p>
          <a:p>
            <a:pPr algn="ctr"/>
            <a:endParaRPr lang="sk-SK" b="1" dirty="0">
              <a:latin typeface="Book Antiqua" panose="02040602050305030304" pitchFamily="18" charset="0"/>
            </a:endParaRPr>
          </a:p>
          <a:p>
            <a:pPr algn="ctr"/>
            <a:r>
              <a:rPr lang="sk-SK" b="1" dirty="0">
                <a:latin typeface="Book Antiqua" panose="02040602050305030304" pitchFamily="18" charset="0"/>
              </a:rPr>
              <a:t>PLATENÝ REACH (3 týždne)</a:t>
            </a:r>
          </a:p>
          <a:p>
            <a:pPr algn="ctr"/>
            <a:r>
              <a:rPr lang="sk-SK" b="1" dirty="0">
                <a:latin typeface="Book Antiqua" panose="02040602050305030304" pitchFamily="18" charset="0"/>
              </a:rPr>
              <a:t>600 000 užívateľov</a:t>
            </a:r>
          </a:p>
          <a:p>
            <a:endParaRPr lang="sk-SK" dirty="0"/>
          </a:p>
          <a:p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2222499" y="1789261"/>
            <a:ext cx="3263900" cy="1785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k-SK" sz="2000" b="1" dirty="0">
                <a:solidFill>
                  <a:schemeClr val="accent2"/>
                </a:solidFill>
                <a:latin typeface="Book Antiqua" panose="02040602050305030304" pitchFamily="18" charset="0"/>
              </a:rPr>
              <a:t>EDUKOVAŤ RODIČOV</a:t>
            </a:r>
          </a:p>
          <a:p>
            <a:pPr algn="ctr"/>
            <a:endParaRPr lang="sk-SK" b="1" dirty="0">
              <a:latin typeface="Book Antiqua" panose="02040602050305030304" pitchFamily="18" charset="0"/>
            </a:endParaRPr>
          </a:p>
          <a:p>
            <a:pPr algn="ctr"/>
            <a:r>
              <a:rPr lang="sk-SK" b="1" dirty="0">
                <a:latin typeface="Book Antiqua" panose="02040602050305030304" pitchFamily="18" charset="0"/>
              </a:rPr>
              <a:t>20 000 návštev na webe </a:t>
            </a:r>
            <a:r>
              <a:rPr lang="sk-SK" b="1" dirty="0" err="1">
                <a:latin typeface="Book Antiqua" panose="02040602050305030304" pitchFamily="18" charset="0"/>
              </a:rPr>
              <a:t>nepocujucedieta.sk</a:t>
            </a:r>
            <a:endParaRPr lang="sk-SK" b="1" dirty="0">
              <a:latin typeface="Book Antiqua" panose="02040602050305030304" pitchFamily="18" charset="0"/>
            </a:endParaRPr>
          </a:p>
          <a:p>
            <a:endParaRPr lang="sk-SK" dirty="0"/>
          </a:p>
          <a:p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2103118" y="4911815"/>
            <a:ext cx="8660099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k-SK" sz="2000" b="1" dirty="0">
                <a:solidFill>
                  <a:schemeClr val="accent2"/>
                </a:solidFill>
                <a:latin typeface="Book Antiqua" panose="02040602050305030304" pitchFamily="18" charset="0"/>
              </a:rPr>
              <a:t>VYBUDOVANIE ZÁUJMU O TÉMU A ROZPÚTANIE DISKUSIE</a:t>
            </a:r>
          </a:p>
          <a:p>
            <a:pPr algn="ctr"/>
            <a:endParaRPr lang="sk-SK" b="1" dirty="0">
              <a:latin typeface="Book Antiqua" panose="02040602050305030304" pitchFamily="18" charset="0"/>
            </a:endParaRPr>
          </a:p>
          <a:p>
            <a:pPr algn="ctr"/>
            <a:r>
              <a:rPr lang="sk-SK" b="1" dirty="0">
                <a:latin typeface="Book Antiqua" panose="02040602050305030304" pitchFamily="18" charset="0"/>
              </a:rPr>
              <a:t>Záujem o tému aktívne budovaný pomocou user-</a:t>
            </a:r>
            <a:r>
              <a:rPr lang="sk-SK" b="1" dirty="0" err="1">
                <a:latin typeface="Book Antiqua" panose="02040602050305030304" pitchFamily="18" charset="0"/>
              </a:rPr>
              <a:t>generated</a:t>
            </a:r>
            <a:r>
              <a:rPr lang="sk-SK" b="1" dirty="0">
                <a:latin typeface="Book Antiqua" panose="02040602050305030304" pitchFamily="18" charset="0"/>
              </a:rPr>
              <a:t> </a:t>
            </a:r>
            <a:r>
              <a:rPr lang="sk-SK" b="1" dirty="0" err="1">
                <a:latin typeface="Book Antiqua" panose="02040602050305030304" pitchFamily="18" charset="0"/>
              </a:rPr>
              <a:t>contentu</a:t>
            </a:r>
            <a:r>
              <a:rPr lang="sk-SK" b="1" dirty="0">
                <a:latin typeface="Book Antiqua" panose="02040602050305030304" pitchFamily="18" charset="0"/>
              </a:rPr>
              <a:t> na sociálnych sieťach, ktoré budú tiež jedným z miest diskusie</a:t>
            </a:r>
          </a:p>
          <a:p>
            <a:pPr algn="ctr"/>
            <a:endParaRPr lang="sk-SK" sz="1600" b="1" dirty="0">
              <a:latin typeface="Book Antiqua" panose="02040602050305030304" pitchFamily="18" charset="0"/>
            </a:endParaRPr>
          </a:p>
          <a:p>
            <a:endParaRPr lang="en-US" dirty="0"/>
          </a:p>
        </p:txBody>
      </p:sp>
      <p:grpSp>
        <p:nvGrpSpPr>
          <p:cNvPr id="21" name="Skupina 20">
            <a:extLst>
              <a:ext uri="{FF2B5EF4-FFF2-40B4-BE49-F238E27FC236}">
                <a16:creationId xmlns:a16="http://schemas.microsoft.com/office/drawing/2014/main" id="{44BC4CEB-9273-4F2A-96ED-B027D82371EA}"/>
              </a:ext>
            </a:extLst>
          </p:cNvPr>
          <p:cNvGrpSpPr/>
          <p:nvPr/>
        </p:nvGrpSpPr>
        <p:grpSpPr>
          <a:xfrm>
            <a:off x="1425573" y="1751884"/>
            <a:ext cx="749299" cy="727155"/>
            <a:chOff x="1425573" y="1690924"/>
            <a:chExt cx="749299" cy="727155"/>
          </a:xfrm>
        </p:grpSpPr>
        <p:sp>
          <p:nvSpPr>
            <p:cNvPr id="11" name="Vývojový diagram: spojnica 10">
              <a:extLst>
                <a:ext uri="{FF2B5EF4-FFF2-40B4-BE49-F238E27FC236}">
                  <a16:creationId xmlns:a16="http://schemas.microsoft.com/office/drawing/2014/main" id="{58FB60F5-697C-4B0D-8F17-DC3F29F13CFB}"/>
                </a:ext>
              </a:extLst>
            </p:cNvPr>
            <p:cNvSpPr/>
            <p:nvPr/>
          </p:nvSpPr>
          <p:spPr>
            <a:xfrm>
              <a:off x="1425573" y="1690924"/>
              <a:ext cx="749299" cy="727155"/>
            </a:xfrm>
            <a:prstGeom prst="flowChartConnector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k-SK" dirty="0"/>
            </a:p>
          </p:txBody>
        </p:sp>
        <p:sp>
          <p:nvSpPr>
            <p:cNvPr id="13" name="BlokTextu 12">
              <a:extLst>
                <a:ext uri="{FF2B5EF4-FFF2-40B4-BE49-F238E27FC236}">
                  <a16:creationId xmlns:a16="http://schemas.microsoft.com/office/drawing/2014/main" id="{343A3613-2E64-4F5D-B8CE-A9561D78DE0C}"/>
                </a:ext>
              </a:extLst>
            </p:cNvPr>
            <p:cNvSpPr txBox="1"/>
            <p:nvPr/>
          </p:nvSpPr>
          <p:spPr>
            <a:xfrm>
              <a:off x="1706880" y="1820040"/>
              <a:ext cx="9334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sk-SK" sz="2400" b="1" dirty="0">
                  <a:solidFill>
                    <a:schemeClr val="bg1"/>
                  </a:solidFill>
                  <a:latin typeface="Book Antiqua" panose="02040602050305030304" pitchFamily="18" charset="0"/>
                </a:rPr>
                <a:t>1</a:t>
              </a:r>
            </a:p>
          </p:txBody>
        </p:sp>
      </p:grpSp>
      <p:grpSp>
        <p:nvGrpSpPr>
          <p:cNvPr id="18" name="Skupina 17">
            <a:extLst>
              <a:ext uri="{FF2B5EF4-FFF2-40B4-BE49-F238E27FC236}">
                <a16:creationId xmlns:a16="http://schemas.microsoft.com/office/drawing/2014/main" id="{09907857-24F8-470D-B132-D5F156E69BD7}"/>
              </a:ext>
            </a:extLst>
          </p:cNvPr>
          <p:cNvGrpSpPr/>
          <p:nvPr/>
        </p:nvGrpSpPr>
        <p:grpSpPr>
          <a:xfrm>
            <a:off x="6434136" y="1790918"/>
            <a:ext cx="749299" cy="707886"/>
            <a:chOff x="6434136" y="1790918"/>
            <a:chExt cx="749299" cy="707886"/>
          </a:xfrm>
        </p:grpSpPr>
        <p:sp>
          <p:nvSpPr>
            <p:cNvPr id="12" name="Vývojový diagram: spojnica 11">
              <a:extLst>
                <a:ext uri="{FF2B5EF4-FFF2-40B4-BE49-F238E27FC236}">
                  <a16:creationId xmlns:a16="http://schemas.microsoft.com/office/drawing/2014/main" id="{7C3C0374-1D4A-44B4-891B-EC6EE41F4DEB}"/>
                </a:ext>
              </a:extLst>
            </p:cNvPr>
            <p:cNvSpPr/>
            <p:nvPr/>
          </p:nvSpPr>
          <p:spPr>
            <a:xfrm>
              <a:off x="6434136" y="1790918"/>
              <a:ext cx="749299" cy="707886"/>
            </a:xfrm>
            <a:prstGeom prst="flowChartConnector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k-SK"/>
            </a:p>
          </p:txBody>
        </p:sp>
        <p:sp>
          <p:nvSpPr>
            <p:cNvPr id="14" name="BlokTextu 13">
              <a:extLst>
                <a:ext uri="{FF2B5EF4-FFF2-40B4-BE49-F238E27FC236}">
                  <a16:creationId xmlns:a16="http://schemas.microsoft.com/office/drawing/2014/main" id="{C89217AB-B626-4D5A-A82B-299510D9864F}"/>
                </a:ext>
              </a:extLst>
            </p:cNvPr>
            <p:cNvSpPr txBox="1"/>
            <p:nvPr/>
          </p:nvSpPr>
          <p:spPr>
            <a:xfrm flipH="1">
              <a:off x="6669661" y="1914028"/>
              <a:ext cx="48767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sk-SK" sz="2400" b="1" dirty="0">
                  <a:solidFill>
                    <a:schemeClr val="bg1"/>
                  </a:solidFill>
                  <a:latin typeface="Book Antiqua" panose="02040602050305030304" pitchFamily="18" charset="0"/>
                </a:rPr>
                <a:t>2</a:t>
              </a:r>
            </a:p>
          </p:txBody>
        </p:sp>
      </p:grpSp>
      <p:grpSp>
        <p:nvGrpSpPr>
          <p:cNvPr id="17" name="Skupina 16">
            <a:extLst>
              <a:ext uri="{FF2B5EF4-FFF2-40B4-BE49-F238E27FC236}">
                <a16:creationId xmlns:a16="http://schemas.microsoft.com/office/drawing/2014/main" id="{25553F40-FFD3-45B4-9E6C-D0EFC77F97C7}"/>
              </a:ext>
            </a:extLst>
          </p:cNvPr>
          <p:cNvGrpSpPr/>
          <p:nvPr/>
        </p:nvGrpSpPr>
        <p:grpSpPr>
          <a:xfrm>
            <a:off x="1428783" y="4857581"/>
            <a:ext cx="749299" cy="707886"/>
            <a:chOff x="3064543" y="4441021"/>
            <a:chExt cx="749299" cy="707886"/>
          </a:xfrm>
        </p:grpSpPr>
        <p:sp>
          <p:nvSpPr>
            <p:cNvPr id="15" name="Vývojový diagram: spojnica 14">
              <a:extLst>
                <a:ext uri="{FF2B5EF4-FFF2-40B4-BE49-F238E27FC236}">
                  <a16:creationId xmlns:a16="http://schemas.microsoft.com/office/drawing/2014/main" id="{4F796A55-61FB-44B4-816D-CB47A571A47C}"/>
                </a:ext>
              </a:extLst>
            </p:cNvPr>
            <p:cNvSpPr/>
            <p:nvPr/>
          </p:nvSpPr>
          <p:spPr>
            <a:xfrm>
              <a:off x="3064543" y="4441021"/>
              <a:ext cx="749299" cy="707886"/>
            </a:xfrm>
            <a:prstGeom prst="flowChartConnector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k-SK"/>
            </a:p>
          </p:txBody>
        </p:sp>
        <p:sp>
          <p:nvSpPr>
            <p:cNvPr id="16" name="BlokTextu 15">
              <a:extLst>
                <a:ext uri="{FF2B5EF4-FFF2-40B4-BE49-F238E27FC236}">
                  <a16:creationId xmlns:a16="http://schemas.microsoft.com/office/drawing/2014/main" id="{E91F6EBF-CAF9-4A9C-9179-618F9CF4DC4F}"/>
                </a:ext>
              </a:extLst>
            </p:cNvPr>
            <p:cNvSpPr txBox="1"/>
            <p:nvPr/>
          </p:nvSpPr>
          <p:spPr>
            <a:xfrm flipH="1">
              <a:off x="3251200" y="4572000"/>
              <a:ext cx="48767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sk-SK" sz="2400" b="1" dirty="0">
                  <a:solidFill>
                    <a:schemeClr val="bg1"/>
                  </a:solidFill>
                  <a:latin typeface="Book Antiqua" panose="02040602050305030304" pitchFamily="18" charset="0"/>
                </a:rPr>
                <a:t>3</a:t>
              </a:r>
            </a:p>
          </p:txBody>
        </p:sp>
      </p:grpSp>
      <p:pic>
        <p:nvPicPr>
          <p:cNvPr id="25" name="Grafický objekt 24" descr="Špendlík">
            <a:extLst>
              <a:ext uri="{FF2B5EF4-FFF2-40B4-BE49-F238E27FC236}">
                <a16:creationId xmlns:a16="http://schemas.microsoft.com/office/drawing/2014/main" id="{85095324-5265-4751-9243-4C7AD99E77D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296350" y="99498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6939313"/>
      </p:ext>
    </p:extLst>
  </p:cSld>
  <p:clrMapOvr>
    <a:masterClrMapping/>
  </p:clrMapOvr>
</p:sld>
</file>

<file path=ppt/theme/theme1.xml><?xml version="1.0" encoding="utf-8"?>
<a:theme xmlns:a="http://schemas.openxmlformats.org/drawingml/2006/main" name="Motív balíka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595</TotalTime>
  <Words>678</Words>
  <Application>Microsoft Office PowerPoint</Application>
  <PresentationFormat>Širokouhlá</PresentationFormat>
  <Paragraphs>92</Paragraphs>
  <Slides>8</Slides>
  <Notes>0</Notes>
  <HiddenSlides>0</HiddenSlides>
  <MMClips>0</MMClips>
  <ScaleCrop>false</ScaleCrop>
  <HeadingPairs>
    <vt:vector size="6" baseType="variant">
      <vt:variant>
        <vt:lpstr>Použité písma</vt:lpstr>
      </vt:variant>
      <vt:variant>
        <vt:i4>8</vt:i4>
      </vt:variant>
      <vt:variant>
        <vt:lpstr>Motív</vt:lpstr>
      </vt:variant>
      <vt:variant>
        <vt:i4>1</vt:i4>
      </vt:variant>
      <vt:variant>
        <vt:lpstr>Nadpisy snímok</vt:lpstr>
      </vt:variant>
      <vt:variant>
        <vt:i4>8</vt:i4>
      </vt:variant>
    </vt:vector>
  </HeadingPairs>
  <TitlesOfParts>
    <vt:vector size="17" baseType="lpstr">
      <vt:lpstr>Arial</vt:lpstr>
      <vt:lpstr>Berlin Sans FB</vt:lpstr>
      <vt:lpstr>Berlin Sans FB Demi</vt:lpstr>
      <vt:lpstr>Book Antiqua</vt:lpstr>
      <vt:lpstr>Calibri</vt:lpstr>
      <vt:lpstr>Calibri Light</vt:lpstr>
      <vt:lpstr>Copperplate Gothic Bold</vt:lpstr>
      <vt:lpstr>Mangal</vt:lpstr>
      <vt:lpstr>Motív balíka Office</vt:lpstr>
      <vt:lpstr>INSIGHT</vt:lpstr>
      <vt:lpstr>Ticho nás nezastaví</vt:lpstr>
      <vt:lpstr>#prijmivýzvu </vt:lpstr>
      <vt:lpstr>#prijmivýzvu </vt:lpstr>
      <vt:lpstr>Prezentácia programu PowerPoint</vt:lpstr>
      <vt:lpstr>Prezentácia programu PowerPoint</vt:lpstr>
      <vt:lpstr>Prezentácia programu PowerPoint</vt:lpstr>
      <vt:lpstr>Prezentácia programu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INSIGHT</dc:title>
  <dc:creator>V Puschenreiterova</dc:creator>
  <cp:lastModifiedBy>V Puschenreiterova</cp:lastModifiedBy>
  <cp:revision>81</cp:revision>
  <dcterms:created xsi:type="dcterms:W3CDTF">2018-05-10T08:10:07Z</dcterms:created>
  <dcterms:modified xsi:type="dcterms:W3CDTF">2018-05-10T23:05:21Z</dcterms:modified>
</cp:coreProperties>
</file>