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63" r:id="rId5"/>
    <p:sldId id="271" r:id="rId6"/>
    <p:sldId id="266" r:id="rId7"/>
    <p:sldId id="267" r:id="rId8"/>
    <p:sldId id="272" r:id="rId9"/>
    <p:sldId id="269" r:id="rId10"/>
    <p:sldId id="268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/>
    <p:restoredTop sz="94613"/>
  </p:normalViewPr>
  <p:slideViewPr>
    <p:cSldViewPr snapToGrid="0">
      <p:cViewPr varScale="1">
        <p:scale>
          <a:sx n="33" d="100"/>
          <a:sy n="33" d="100"/>
        </p:scale>
        <p:origin x="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9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7602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97077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4739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616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8516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://fb.me/28GZQVjWQAYIUf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66" t="32563" r="57812" b="27180"/>
          <a:stretch/>
        </p:blipFill>
        <p:spPr>
          <a:xfrm>
            <a:off x="4870939" y="3235569"/>
            <a:ext cx="13390626" cy="4482576"/>
          </a:xfrm>
          <a:prstGeom prst="rect">
            <a:avLst/>
          </a:prstGeom>
        </p:spPr>
      </p:pic>
      <p:sp>
        <p:nvSpPr>
          <p:cNvPr id="4" name="Shape 122"/>
          <p:cNvSpPr txBox="1">
            <a:spLocks/>
          </p:cNvSpPr>
          <p:nvPr/>
        </p:nvSpPr>
        <p:spPr>
          <a:xfrm>
            <a:off x="4653120" y="7187162"/>
            <a:ext cx="14529649" cy="3172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825500" hangingPunct="1">
              <a:spcBef>
                <a:spcPts val="5900"/>
              </a:spcBef>
              <a:defRPr sz="4900"/>
            </a:pPr>
            <a:r>
              <a:rPr lang="sk-SK" sz="49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KAMPAŇ NA RAD VYSÁVAČOV ANIMALCARE</a:t>
            </a:r>
          </a:p>
          <a:p>
            <a:pPr defTabSz="825500" hangingPunct="1">
              <a:spcBef>
                <a:spcPts val="5900"/>
              </a:spcBef>
              <a:defRPr sz="4900"/>
            </a:pPr>
            <a:r>
              <a:rPr lang="sk-SK" sz="3600" dirty="0">
                <a:solidFill>
                  <a:srgbClr val="05113C"/>
                </a:solidFill>
                <a:latin typeface="Electrolux Sans Thin" panose="020B0300020000000000" pitchFamily="34" charset="-18"/>
              </a:rPr>
              <a:t>MAREC – JÚN 2017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0256500" cy="228600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defTabSz="825500">
              <a:defRPr sz="10800"/>
            </a:lvl1pPr>
          </a:lstStyle>
          <a:p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Kreatívny koncept: </a:t>
            </a:r>
            <a:b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</a:br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Chlpy vám už nebudú proti srsti.</a:t>
            </a:r>
            <a:endParaRPr sz="8000"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689100" y="3696316"/>
            <a:ext cx="12712700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KAMPAŇ V OFFLINE:</a:t>
            </a:r>
          </a:p>
          <a:p>
            <a:pPr algn="l"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Kampaň bola podporená aj v offline prostredí:</a:t>
            </a:r>
          </a:p>
          <a:p>
            <a:pPr algn="l"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POS materály v partnerských predajniach a sieti predajní SUPER ZOO</a:t>
            </a:r>
          </a:p>
          <a:p>
            <a:pPr algn="l" defTabSz="825500">
              <a:spcBef>
                <a:spcPts val="5900"/>
              </a:spcBef>
              <a:defRPr sz="4900"/>
            </a:pPr>
            <a:endParaRPr lang="sk-SK"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  <a:p>
            <a:pPr algn="l" defTabSz="825500">
              <a:spcBef>
                <a:spcPts val="5900"/>
              </a:spcBef>
              <a:defRPr sz="4900"/>
            </a:pPr>
            <a:endParaRPr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298" t="20196" r="72163" b="15702"/>
          <a:stretch/>
        </p:blipFill>
        <p:spPr>
          <a:xfrm>
            <a:off x="16670213" y="3537807"/>
            <a:ext cx="5802926" cy="9067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505" t="29792" r="67476" b="9891"/>
          <a:stretch/>
        </p:blipFill>
        <p:spPr>
          <a:xfrm>
            <a:off x="11394831" y="7977549"/>
            <a:ext cx="4642338" cy="46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335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235" t="13645" r="68897" b="16551"/>
          <a:stretch/>
        </p:blipFill>
        <p:spPr>
          <a:xfrm>
            <a:off x="15792076" y="2425468"/>
            <a:ext cx="6902824" cy="10531732"/>
          </a:xfrm>
          <a:prstGeom prst="rect">
            <a:avLst/>
          </a:prstGeom>
        </p:spPr>
      </p:pic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1005800" cy="2286000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825500">
              <a:defRPr sz="10800"/>
            </a:lvl1pPr>
          </a:lstStyle>
          <a:p>
            <a:r>
              <a:rPr lang="sk-SK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CIEĽ</a:t>
            </a:r>
            <a:endParaRPr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689100" y="3893057"/>
            <a:ext cx="15582442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algn="l"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Zaujať potenciálnych zákazníkov o kúpu vysávača, ktorý zvládne povysávať aj zvieracie chlpy. </a:t>
            </a:r>
          </a:p>
          <a:p>
            <a:pPr algn="l"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Ponúknuť ľuďom riešenie, ako mať doma stále čisto aj napriek tomu, že majú domácich miláčikov.</a:t>
            </a:r>
          </a:p>
          <a:p>
            <a:pPr algn="l"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Presvedčiť ľudí, ktorí zvažujú kúpu domáceho zvieratka, ale majú obavu z neporiadku zo zvieracích chlpov. S vysávačom z radu AnimalCare už chlpy nebudú problém.</a:t>
            </a:r>
          </a:p>
          <a:p>
            <a:pPr algn="l" defTabSz="825500">
              <a:spcBef>
                <a:spcPts val="5900"/>
              </a:spcBef>
              <a:defRPr sz="4900"/>
            </a:pPr>
            <a:endParaRPr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1005800" cy="2286000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825500">
              <a:defRPr sz="10800"/>
            </a:lvl1pPr>
          </a:lstStyle>
          <a:p>
            <a:r>
              <a:rPr lang="sk-SK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Advertising Idea Platform</a:t>
            </a:r>
            <a:endParaRPr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689100" y="3521086"/>
            <a:ext cx="10698843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Ak chcete mať doma zvieratko a nechcete mať od chlpov celý byt, tak máte dve možnosti.</a:t>
            </a:r>
          </a:p>
          <a:p>
            <a:endParaRPr lang="sk-SK"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  <a:p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Buď si kúpite bezsrsté zvieratko, alebo vysávač Electrolux so </a:t>
            </a:r>
            <a:r>
              <a:rPr lang="sk-SK" dirty="0" err="1">
                <a:solidFill>
                  <a:srgbClr val="05113C"/>
                </a:solidFill>
                <a:latin typeface="Electrolux Sans Regular" panose="020B0500020000000000" pitchFamily="34" charset="-18"/>
              </a:rPr>
              <a:t>sadou</a:t>
            </a: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 </a:t>
            </a:r>
            <a:r>
              <a:rPr lang="sk-SK" dirty="0" err="1">
                <a:solidFill>
                  <a:srgbClr val="05113C"/>
                </a:solidFill>
                <a:latin typeface="Electrolux Sans Regular" panose="020B0500020000000000" pitchFamily="34" charset="-18"/>
              </a:rPr>
              <a:t>Animal</a:t>
            </a: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 </a:t>
            </a:r>
            <a:r>
              <a:rPr lang="sk-SK" dirty="0" err="1">
                <a:solidFill>
                  <a:srgbClr val="05113C"/>
                </a:solidFill>
                <a:latin typeface="Electrolux Sans Regular" panose="020B0500020000000000" pitchFamily="34" charset="-18"/>
              </a:rPr>
              <a:t>Kit</a:t>
            </a: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429" y="2006701"/>
            <a:ext cx="9785070" cy="6919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9429" y="7101545"/>
            <a:ext cx="9815393" cy="69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462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0256500" cy="228600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defTabSz="825500">
              <a:defRPr sz="10800"/>
            </a:lvl1pPr>
          </a:lstStyle>
          <a:p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Kreatívny koncept: </a:t>
            </a:r>
            <a:b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</a:br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Chlpy vám už nebudú proti srsti.</a:t>
            </a:r>
            <a:endParaRPr sz="8000"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689100" y="3960701"/>
            <a:ext cx="19359685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Ak máte psíka, mačičku alebo iné chlpaté domáce zvieratko, nemusíte už mať obavy z chlpov.</a:t>
            </a:r>
          </a:p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Navyše získate k nákupu 30 € voucher do SUPER ZOO a hráte o výlet do Wild Parku.</a:t>
            </a:r>
          </a:p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Kampaň je postavená na jednoduchom message, vyjadrenom vizuálne, a to jednak staticky a jednak dynamicky.</a:t>
            </a:r>
          </a:p>
          <a:p>
            <a:pPr algn="l" defTabSz="825500">
              <a:spcBef>
                <a:spcPts val="5900"/>
              </a:spcBef>
              <a:defRPr sz="4900"/>
            </a:pPr>
            <a:endParaRPr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6566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12" t="36559" r="66173" b="28148"/>
          <a:stretch/>
        </p:blipFill>
        <p:spPr>
          <a:xfrm>
            <a:off x="5815480" y="4872625"/>
            <a:ext cx="12003740" cy="6614304"/>
          </a:xfrm>
          <a:prstGeom prst="rect">
            <a:avLst/>
          </a:prstGeom>
        </p:spPr>
      </p:pic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0256500" cy="228600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defTabSz="825500">
              <a:defRPr sz="10800"/>
            </a:lvl1pPr>
          </a:lstStyle>
          <a:p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Kreatívny koncept: </a:t>
            </a:r>
            <a:b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</a:br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Chlpy vám už nebudú proti srsti.</a:t>
            </a:r>
            <a:endParaRPr sz="8000"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917700" y="776654"/>
            <a:ext cx="19359685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KĽÚČOVÝ VIZUÁL:</a:t>
            </a:r>
          </a:p>
          <a:p>
            <a:pPr algn="l" defTabSz="825500">
              <a:spcBef>
                <a:spcPts val="5900"/>
              </a:spcBef>
              <a:defRPr sz="4900"/>
            </a:pPr>
            <a:endParaRPr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270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0256500" cy="228600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defTabSz="825500">
              <a:defRPr sz="10800"/>
            </a:lvl1pPr>
          </a:lstStyle>
          <a:p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Kreatívny koncept: </a:t>
            </a:r>
            <a:b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</a:br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Chlpy vám už nebudú proti srsti.</a:t>
            </a:r>
            <a:endParaRPr sz="8000"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689100" y="2215049"/>
            <a:ext cx="19359685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KAMPAŇ V ONLINE/Séria bannerov na Facebook-u:</a:t>
            </a:r>
          </a:p>
          <a:p>
            <a:pPr defTabSz="825500">
              <a:spcBef>
                <a:spcPts val="5900"/>
              </a:spcBef>
              <a:defRPr sz="4900"/>
            </a:pPr>
            <a:endParaRPr lang="sk-SK"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  <a:p>
            <a:pPr algn="l" defTabSz="825500">
              <a:spcBef>
                <a:spcPts val="5900"/>
              </a:spcBef>
              <a:defRPr sz="4900"/>
            </a:pPr>
            <a:endParaRPr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5697" t="31587" r="51714" b="26430"/>
          <a:stretch/>
        </p:blipFill>
        <p:spPr>
          <a:xfrm>
            <a:off x="2246315" y="5751840"/>
            <a:ext cx="5714318" cy="5359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5747" t="39744" r="51806" b="17425"/>
          <a:stretch/>
        </p:blipFill>
        <p:spPr>
          <a:xfrm>
            <a:off x="8738471" y="5715908"/>
            <a:ext cx="5574980" cy="5395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5697" t="40085" r="51538" b="16246"/>
          <a:stretch/>
        </p:blipFill>
        <p:spPr>
          <a:xfrm>
            <a:off x="15091289" y="5751840"/>
            <a:ext cx="5781650" cy="55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1918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481" t="38401" r="51595" b="16471"/>
          <a:stretch/>
        </p:blipFill>
        <p:spPr>
          <a:xfrm>
            <a:off x="1512779" y="5279542"/>
            <a:ext cx="6079366" cy="5970456"/>
          </a:xfrm>
          <a:prstGeom prst="rect">
            <a:avLst/>
          </a:prstGeom>
        </p:spPr>
      </p:pic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0256500" cy="228600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defTabSz="825500">
              <a:defRPr sz="10800"/>
            </a:lvl1pPr>
          </a:lstStyle>
          <a:p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Kreatívny koncept: </a:t>
            </a:r>
            <a:b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</a:br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Chlpy vám už nebudú proti srsti.</a:t>
            </a:r>
            <a:endParaRPr sz="8000"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689100" y="1919654"/>
            <a:ext cx="19359685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KAMPAŇ V ONLINE/Séria videí na Facebook-u:</a:t>
            </a:r>
          </a:p>
          <a:p>
            <a:pPr defTabSz="825500">
              <a:spcBef>
                <a:spcPts val="5900"/>
              </a:spcBef>
              <a:defRPr sz="4900"/>
            </a:pPr>
            <a:endParaRPr lang="sk-SK"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  <a:p>
            <a:pPr algn="l" defTabSz="825500">
              <a:spcBef>
                <a:spcPts val="5900"/>
              </a:spcBef>
              <a:defRPr sz="4900"/>
            </a:pPr>
            <a:endParaRPr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553" t="40514" r="51610" b="16666"/>
          <a:stretch/>
        </p:blipFill>
        <p:spPr>
          <a:xfrm>
            <a:off x="8235900" y="5279542"/>
            <a:ext cx="6288748" cy="5900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5553" t="40400" r="51610" b="16523"/>
          <a:stretch/>
        </p:blipFill>
        <p:spPr>
          <a:xfrm>
            <a:off x="15168404" y="5383818"/>
            <a:ext cx="6075120" cy="573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5323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0256500" cy="228600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defTabSz="825500">
              <a:defRPr sz="10800"/>
            </a:lvl1pPr>
          </a:lstStyle>
          <a:p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Kreatívny koncept: </a:t>
            </a:r>
            <a:b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</a:br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Chlpy vám už nebudú proti srsti.</a:t>
            </a:r>
            <a:endParaRPr sz="8000"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689100" y="1919654"/>
            <a:ext cx="19359685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KAMPAŇ V ONLINE/Séria videí na YouTube:</a:t>
            </a:r>
          </a:p>
          <a:p>
            <a:pPr defTabSz="825500">
              <a:spcBef>
                <a:spcPts val="5900"/>
              </a:spcBef>
              <a:defRPr sz="4900"/>
            </a:pPr>
            <a:endParaRPr lang="sk-SK"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  <a:p>
            <a:pPr algn="l" defTabSz="825500">
              <a:spcBef>
                <a:spcPts val="5900"/>
              </a:spcBef>
              <a:defRPr sz="4900"/>
            </a:pPr>
            <a:endParaRPr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866" t="20023" r="33581" b="21915"/>
          <a:stretch/>
        </p:blipFill>
        <p:spPr>
          <a:xfrm>
            <a:off x="1428441" y="5505856"/>
            <a:ext cx="9253016" cy="5250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972" t="20402" r="34113" b="22671"/>
          <a:stretch/>
        </p:blipFill>
        <p:spPr>
          <a:xfrm>
            <a:off x="11706230" y="5505856"/>
            <a:ext cx="9342555" cy="52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188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689100" y="776654"/>
            <a:ext cx="20256500" cy="228600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defTabSz="825500">
              <a:defRPr sz="10800"/>
            </a:lvl1pPr>
          </a:lstStyle>
          <a:p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Kreatívny koncept: </a:t>
            </a:r>
            <a:b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</a:br>
            <a:r>
              <a:rPr lang="sk-SK" sz="8000" dirty="0">
                <a:solidFill>
                  <a:srgbClr val="05113C"/>
                </a:solidFill>
                <a:latin typeface="Electrolux Sans Bold" panose="020B0800020000000000" pitchFamily="34" charset="-18"/>
              </a:rPr>
              <a:t>Chlpy vám už nebudú proti srsti.</a:t>
            </a:r>
            <a:endParaRPr sz="8000" dirty="0">
              <a:solidFill>
                <a:srgbClr val="05113C"/>
              </a:solidFill>
              <a:latin typeface="Electrolux Sans Bold" panose="020B0800020000000000" pitchFamily="34" charset="-18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subTitle" sz="half" idx="1"/>
          </p:nvPr>
        </p:nvSpPr>
        <p:spPr>
          <a:xfrm>
            <a:off x="1689100" y="2074894"/>
            <a:ext cx="19359685" cy="7596554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defTabSz="825500">
              <a:spcBef>
                <a:spcPts val="5900"/>
              </a:spcBef>
              <a:defRPr sz="4900"/>
            </a:pPr>
            <a:r>
              <a:rPr lang="sk-SK" dirty="0">
                <a:solidFill>
                  <a:srgbClr val="05113C"/>
                </a:solidFill>
                <a:latin typeface="Electrolux Sans Regular" panose="020B0500020000000000" pitchFamily="34" charset="-18"/>
              </a:rPr>
              <a:t>KAMPAŇ V ONLINE/Carousel na Facebook-u:</a:t>
            </a:r>
          </a:p>
          <a:p>
            <a:pPr defTabSz="825500">
              <a:spcBef>
                <a:spcPts val="5900"/>
              </a:spcBef>
              <a:defRPr sz="4900"/>
            </a:pPr>
            <a:endParaRPr lang="sk-SK"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  <a:p>
            <a:pPr defTabSz="825500">
              <a:spcBef>
                <a:spcPts val="5900"/>
              </a:spcBef>
              <a:defRPr sz="4900"/>
            </a:pPr>
            <a:endParaRPr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66" t="32563" r="57812" b="27180"/>
          <a:stretch/>
        </p:blipFill>
        <p:spPr>
          <a:xfrm>
            <a:off x="2355850" y="11117640"/>
            <a:ext cx="5495248" cy="1839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79292" y="10947112"/>
            <a:ext cx="5804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825500">
              <a:spcBef>
                <a:spcPts val="5900"/>
              </a:spcBef>
              <a:defRPr sz="4900"/>
            </a:pPr>
            <a:r>
              <a:rPr lang="sk-SK" sz="3200" u="sng" dirty="0">
                <a:hlinkClick r:id="rId4"/>
              </a:rPr>
              <a:t>http://fb.me/28GZQVjWQAYIUf9</a:t>
            </a:r>
            <a:r>
              <a:rPr lang="sk-SK" sz="3200" u="sng" dirty="0"/>
              <a:t> </a:t>
            </a:r>
            <a:endParaRPr lang="sk-SK" sz="3200" dirty="0">
              <a:solidFill>
                <a:srgbClr val="05113C"/>
              </a:solidFill>
              <a:latin typeface="Electrolux Sans Regular" panose="020B0500020000000000" pitchFamily="34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121" t="18700" r="48050" b="6028"/>
          <a:stretch/>
        </p:blipFill>
        <p:spPr>
          <a:xfrm>
            <a:off x="9373951" y="5468014"/>
            <a:ext cx="4886798" cy="53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81531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247</Words>
  <Application>Microsoft Office PowerPoint</Application>
  <PresentationFormat>Custom</PresentationFormat>
  <Paragraphs>29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Electrolux Sans Bold</vt:lpstr>
      <vt:lpstr>Electrolux Sans Regular</vt:lpstr>
      <vt:lpstr>Electrolux Sans Thin</vt:lpstr>
      <vt:lpstr>Helvetica Light</vt:lpstr>
      <vt:lpstr>Helvetica Neue</vt:lpstr>
      <vt:lpstr>White</vt:lpstr>
      <vt:lpstr>PowerPoint Presentation</vt:lpstr>
      <vt:lpstr>CIEĽ</vt:lpstr>
      <vt:lpstr>Advertising Idea Platform</vt:lpstr>
      <vt:lpstr>Kreatívny koncept:  Chlpy vám už nebudú proti srsti.</vt:lpstr>
      <vt:lpstr>Kreatívny koncept:  Chlpy vám už nebudú proti srsti.</vt:lpstr>
      <vt:lpstr>Kreatívny koncept:  Chlpy vám už nebudú proti srsti.</vt:lpstr>
      <vt:lpstr>Kreatívny koncept:  Chlpy vám už nebudú proti srsti.</vt:lpstr>
      <vt:lpstr>Kreatívny koncept:  Chlpy vám už nebudú proti srsti.</vt:lpstr>
      <vt:lpstr>Kreatívny koncept:  Chlpy vám už nebudú proti srsti.</vt:lpstr>
      <vt:lpstr>Kreatívny koncept:  Chlpy vám už nebudú proti srsti.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Michaela Pavelkova</cp:lastModifiedBy>
  <cp:revision>15</cp:revision>
  <dcterms:modified xsi:type="dcterms:W3CDTF">2017-04-30T14:42:17Z</dcterms:modified>
</cp:coreProperties>
</file>