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729715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7633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5022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949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20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1734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7689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2693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7233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0695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8787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sk-SK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sk-SK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sk-SK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sk-SK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sk-SK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sk-SK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sk-SK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sk-SK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sk-SK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sk-SK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sk-SK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sk-SK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sk-SK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sk-SK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sk-SK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sk-SK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sk-SK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sk-SK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sk-SK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sk-SK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sk-SK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sk-SK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sk-SK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sk-SK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/>
        </p:nvSpPr>
        <p:spPr>
          <a:xfrm>
            <a:off x="219075" y="3484126"/>
            <a:ext cx="11668124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sk-SK" sz="5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MCC PRofessionals</a:t>
            </a:r>
          </a:p>
        </p:txBody>
      </p:sp>
      <p:sp>
        <p:nvSpPr>
          <p:cNvPr id="85" name="Shape 85"/>
          <p:cNvSpPr txBox="1"/>
          <p:nvPr/>
        </p:nvSpPr>
        <p:spPr>
          <a:xfrm>
            <a:off x="219075" y="4505325"/>
            <a:ext cx="11668124" cy="571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sk-SK" sz="3000" b="0" i="0" u="none" strike="noStrike" cap="none">
                <a:solidFill>
                  <a:srgbClr val="3C4154"/>
                </a:solidFill>
                <a:latin typeface="Calibri"/>
                <a:ea typeface="Calibri"/>
                <a:cs typeface="Calibri"/>
                <a:sym typeface="Calibri"/>
              </a:rPr>
              <a:t>Young Lions 2017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219075" y="5048250"/>
            <a:ext cx="11668124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sk-SK" sz="2000" b="0" i="0" u="none" strike="noStrike" cap="none">
                <a:solidFill>
                  <a:srgbClr val="606376"/>
                </a:solidFill>
                <a:latin typeface="Calibri"/>
                <a:ea typeface="Calibri"/>
                <a:cs typeface="Calibri"/>
                <a:sym typeface="Calibri"/>
              </a:rPr>
              <a:t>Category PR</a:t>
            </a:r>
          </a:p>
        </p:txBody>
      </p:sp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0478" y="6170139"/>
            <a:ext cx="523598" cy="46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6035" y="710316"/>
            <a:ext cx="1500000" cy="254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Shape 89"/>
          <p:cNvCxnSpPr/>
          <p:nvPr/>
        </p:nvCxnSpPr>
        <p:spPr>
          <a:xfrm>
            <a:off x="897924" y="5980669"/>
            <a:ext cx="10396152" cy="0"/>
          </a:xfrm>
          <a:prstGeom prst="straightConnector1">
            <a:avLst/>
          </a:prstGeom>
          <a:noFill/>
          <a:ln w="28575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0" name="Shape 200"/>
          <p:cNvCxnSpPr/>
          <p:nvPr/>
        </p:nvCxnSpPr>
        <p:spPr>
          <a:xfrm>
            <a:off x="897924" y="5980669"/>
            <a:ext cx="10396152" cy="0"/>
          </a:xfrm>
          <a:prstGeom prst="straightConnector1">
            <a:avLst/>
          </a:prstGeom>
          <a:noFill/>
          <a:ln w="28575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0478" y="6170139"/>
            <a:ext cx="523598" cy="467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Shape 202"/>
          <p:cNvCxnSpPr/>
          <p:nvPr/>
        </p:nvCxnSpPr>
        <p:spPr>
          <a:xfrm>
            <a:off x="897924" y="589004"/>
            <a:ext cx="10396152" cy="0"/>
          </a:xfrm>
          <a:prstGeom prst="straightConnector1">
            <a:avLst/>
          </a:prstGeom>
          <a:noFill/>
          <a:ln w="12700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03" name="Shape 203"/>
          <p:cNvSpPr txBox="1"/>
          <p:nvPr/>
        </p:nvSpPr>
        <p:spPr>
          <a:xfrm>
            <a:off x="897924" y="196109"/>
            <a:ext cx="628819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sk-SK" sz="1800" b="0" i="0" u="none" strike="noStrike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Koniec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7291400" y="288442"/>
            <a:ext cx="404555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sk-SK" sz="1200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Category PR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3111400" y="1490186"/>
            <a:ext cx="5883876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sk-SK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Ďakujeme za príležitosť a tešíme sa na spoločnú cestu do Cannes :) </a:t>
            </a:r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2502" y="2726455"/>
            <a:ext cx="6521671" cy="2892217"/>
          </a:xfrm>
          <a:prstGeom prst="rect">
            <a:avLst/>
          </a:prstGeom>
          <a:noFill/>
          <a:ln w="12700" cap="flat" cmpd="sng">
            <a:solidFill>
              <a:srgbClr val="515998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Shape 94"/>
          <p:cNvCxnSpPr/>
          <p:nvPr/>
        </p:nvCxnSpPr>
        <p:spPr>
          <a:xfrm>
            <a:off x="897924" y="5980669"/>
            <a:ext cx="10396152" cy="0"/>
          </a:xfrm>
          <a:prstGeom prst="straightConnector1">
            <a:avLst/>
          </a:prstGeom>
          <a:noFill/>
          <a:ln w="28575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0478" y="6170139"/>
            <a:ext cx="523598" cy="467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Shape 96"/>
          <p:cNvCxnSpPr/>
          <p:nvPr/>
        </p:nvCxnSpPr>
        <p:spPr>
          <a:xfrm>
            <a:off x="897924" y="589004"/>
            <a:ext cx="10396152" cy="0"/>
          </a:xfrm>
          <a:prstGeom prst="straightConnector1">
            <a:avLst/>
          </a:prstGeom>
          <a:noFill/>
          <a:ln w="12700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97" name="Shape 97"/>
          <p:cNvSpPr txBox="1"/>
          <p:nvPr/>
        </p:nvSpPr>
        <p:spPr>
          <a:xfrm>
            <a:off x="897924" y="196109"/>
            <a:ext cx="628819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sk-SK" sz="1800" b="0" i="0" u="none" strike="noStrike" cap="none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Zadanie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7291400" y="288442"/>
            <a:ext cx="404555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sk-SK" sz="1200" b="0" i="0" u="none" strike="noStrike" cap="none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Category PR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897924" y="728466"/>
            <a:ext cx="1476110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sk-SK" sz="1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Úloha a problém: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897924" y="1175703"/>
            <a:ext cx="5883876" cy="16004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zadaním je navrhnúť PR kampaň, ktorá zaujímavým (možno vtipným) spôsobom vysvetlí, čo je to PR</a:t>
            </a:r>
          </a:p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pritiahne pracovať nové tváre do PR sveta zadávateľov či agentúr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sk-SK" sz="14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  dnes čelí dvom výzvam</a:t>
            </a:r>
            <a:r>
              <a:rPr lang="sk-SK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sk-SK" sz="14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slabej znalosti </a:t>
            </a:r>
            <a:r>
              <a:rPr lang="sk-SK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 (čo je dnes PR) a </a:t>
            </a:r>
            <a:r>
              <a:rPr lang="sk-SK" sz="14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odlivu záujmu </a:t>
            </a:r>
            <a:r>
              <a:rPr lang="sk-SK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mladých talentovaných ľudí najmä do digitálnych agentúr. Tento akčný plán ponúka možnosť, ako to zmeniť!</a:t>
            </a:r>
          </a:p>
        </p:txBody>
      </p:sp>
      <p:pic>
        <p:nvPicPr>
          <p:cNvPr id="101" name="Shape 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6772" y="2567150"/>
            <a:ext cx="4317300" cy="2877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Shape 106"/>
          <p:cNvCxnSpPr/>
          <p:nvPr/>
        </p:nvCxnSpPr>
        <p:spPr>
          <a:xfrm>
            <a:off x="897924" y="5980669"/>
            <a:ext cx="10396200" cy="0"/>
          </a:xfrm>
          <a:prstGeom prst="straightConnector1">
            <a:avLst/>
          </a:prstGeom>
          <a:noFill/>
          <a:ln w="28575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0478" y="6170139"/>
            <a:ext cx="523500" cy="467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Shape 108"/>
          <p:cNvCxnSpPr/>
          <p:nvPr/>
        </p:nvCxnSpPr>
        <p:spPr>
          <a:xfrm>
            <a:off x="897924" y="589004"/>
            <a:ext cx="10396200" cy="0"/>
          </a:xfrm>
          <a:prstGeom prst="straightConnector1">
            <a:avLst/>
          </a:prstGeom>
          <a:noFill/>
          <a:ln w="12700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09" name="Shape 109"/>
          <p:cNvSpPr txBox="1"/>
          <p:nvPr/>
        </p:nvSpPr>
        <p:spPr>
          <a:xfrm>
            <a:off x="897924" y="196109"/>
            <a:ext cx="6288299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sk-SK" sz="1800" b="0" i="0" u="none" strike="noStrike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Prečo k tomu dochádza?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7291400" y="288442"/>
            <a:ext cx="4045500" cy="27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sk-SK" sz="1200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Category PR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897924" y="728466"/>
            <a:ext cx="5394600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sk-SK" sz="14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Analýza možných príčin, prečo dochádza k odlivu záujmu o prácu v PR: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897924" y="1175703"/>
            <a:ext cx="5883900" cy="310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4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mladí ľudia nevedia, čo je PR</a:t>
            </a:r>
            <a:r>
              <a:rPr lang="sk-SK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; o téme majú len teoretické vedomosti a predstavujú si, že ide len o </a:t>
            </a:r>
            <a:r>
              <a:rPr lang="sk-SK" sz="14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nudné písanie vyjadrení</a:t>
            </a:r>
            <a:r>
              <a:rPr lang="sk-SK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tlačových správ a podobných textov, ktorými sú v súčasnosti zaplavení a ktoré nikto nečíta; z toho pramení pocit zbytočnosti práce a zabíjaní talentu mladého človeka hneď na rozjazde jeho kariéry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4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mladí ľudia uprednostňujú digitál </a:t>
            </a:r>
            <a:r>
              <a:rPr lang="sk-SK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– majú pocit, že v digitálnych agentúrach </a:t>
            </a:r>
            <a:r>
              <a:rPr lang="sk-SK" sz="14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dostanú väčšiu šancu</a:t>
            </a:r>
            <a:r>
              <a:rPr lang="sk-SK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a ich práca bude vidieť; digitálne agentúry vedú dlhodobo kampaň o najväčšie talenty – sú mimoriadne aktívne na sociálnych sieťach, chvália sa konkrétnymi a exaktne merateľnými výsledkami, neformálnym a kreatívnym pracovným prostredím, rôznou škálou benefitov (od samozrejmého notebooku a mobilného telefónu cez šipky, biliard a stolný futbal až po homeoffice a drahé teambuildingy) a vezú sa na stále silnejúcejšej vlne digitalizácie spoločnosti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1800" y="612550"/>
            <a:ext cx="5238547" cy="275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3800" y="3331425"/>
            <a:ext cx="5534548" cy="287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Shape 119"/>
          <p:cNvCxnSpPr/>
          <p:nvPr/>
        </p:nvCxnSpPr>
        <p:spPr>
          <a:xfrm>
            <a:off x="897924" y="5980669"/>
            <a:ext cx="10396200" cy="0"/>
          </a:xfrm>
          <a:prstGeom prst="straightConnector1">
            <a:avLst/>
          </a:prstGeom>
          <a:noFill/>
          <a:ln w="28575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0478" y="6170139"/>
            <a:ext cx="523500" cy="467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Shape 121"/>
          <p:cNvCxnSpPr/>
          <p:nvPr/>
        </p:nvCxnSpPr>
        <p:spPr>
          <a:xfrm>
            <a:off x="897924" y="589004"/>
            <a:ext cx="10396200" cy="0"/>
          </a:xfrm>
          <a:prstGeom prst="straightConnector1">
            <a:avLst/>
          </a:prstGeom>
          <a:noFill/>
          <a:ln w="12700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22" name="Shape 122"/>
          <p:cNvSpPr txBox="1"/>
          <p:nvPr/>
        </p:nvSpPr>
        <p:spPr>
          <a:xfrm>
            <a:off x="897924" y="196109"/>
            <a:ext cx="6288299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sk-SK" sz="1800" b="0" i="0" u="none" strike="noStrike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Cieľové skupiny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7291400" y="288442"/>
            <a:ext cx="4045500" cy="27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sk-SK" sz="1200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Category PR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897924" y="728466"/>
            <a:ext cx="5630700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sk-SK" sz="14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Vytypované skupiny ľudí, na ktorých navrhujeme cieliť osvetovú kampaň: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897924" y="1175703"/>
            <a:ext cx="5883900" cy="2246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4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vek 18-30 rokov – mladí ľudia </a:t>
            </a:r>
            <a:r>
              <a:rPr lang="sk-SK" sz="14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 rozhodovacej fáze ohľadom svojho budúceho pracovného života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4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4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absolventi stredných a vysokých škôl </a:t>
            </a:r>
            <a:r>
              <a:rPr lang="sk-SK" sz="14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 marketingovým alebo mediálnym zameraním – sú teoreticky vybavení a pripravení na </a:t>
            </a:r>
            <a:r>
              <a:rPr lang="sk-SK" sz="140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odbor </a:t>
            </a:r>
            <a:r>
              <a:rPr lang="sk-SK" sz="14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 v súčasnosti hľadajú prax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4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4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ľudia s pracovnými skúsenosťami a zamestnaním, ktoré nenaplnilo ich očakávania </a:t>
            </a:r>
            <a:r>
              <a:rPr lang="sk-SK" sz="14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(PR môže byť impulzom, ktorý v živote hľadajú, len o tom ešte nevedia)</a:t>
            </a:r>
          </a:p>
        </p:txBody>
      </p:sp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2325" y="728475"/>
            <a:ext cx="3302956" cy="2060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0650" y="2118899"/>
            <a:ext cx="3089257" cy="20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1824" y="3712766"/>
            <a:ext cx="3212244" cy="2141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Shape 133"/>
          <p:cNvCxnSpPr/>
          <p:nvPr/>
        </p:nvCxnSpPr>
        <p:spPr>
          <a:xfrm>
            <a:off x="897924" y="5980669"/>
            <a:ext cx="10396152" cy="0"/>
          </a:xfrm>
          <a:prstGeom prst="straightConnector1">
            <a:avLst/>
          </a:prstGeom>
          <a:noFill/>
          <a:ln w="28575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0478" y="6170139"/>
            <a:ext cx="523598" cy="467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Shape 135"/>
          <p:cNvCxnSpPr/>
          <p:nvPr/>
        </p:nvCxnSpPr>
        <p:spPr>
          <a:xfrm>
            <a:off x="897924" y="589004"/>
            <a:ext cx="10396152" cy="0"/>
          </a:xfrm>
          <a:prstGeom prst="straightConnector1">
            <a:avLst/>
          </a:prstGeom>
          <a:noFill/>
          <a:ln w="12700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36" name="Shape 136"/>
          <p:cNvSpPr txBox="1"/>
          <p:nvPr/>
        </p:nvSpPr>
        <p:spPr>
          <a:xfrm>
            <a:off x="897924" y="196109"/>
            <a:ext cx="628819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sk-SK" sz="1800" b="0" i="0" u="none" strike="noStrike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Stratégia</a:t>
            </a:r>
          </a:p>
        </p:txBody>
      </p:sp>
      <p:sp>
        <p:nvSpPr>
          <p:cNvPr id="137" name="Shape 137"/>
          <p:cNvSpPr txBox="1"/>
          <p:nvPr/>
        </p:nvSpPr>
        <p:spPr>
          <a:xfrm>
            <a:off x="7291400" y="288442"/>
            <a:ext cx="404555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sk-SK" sz="1200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Category PR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897924" y="685178"/>
            <a:ext cx="5883900" cy="46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sk-SK" sz="12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Ako osloviť cieľové skupiny a ako s nimi ďalej pracovať? Priblížme im to ich jazykom a súčasne im povedzme, čo PR vlastne je!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897936" y="1346419"/>
            <a:ext cx="5883900" cy="341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spcBef>
                <a:spcPts val="0"/>
              </a:spcBef>
              <a:buClr>
                <a:srgbClr val="3F3F3F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12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Vytvorenie špeciálneho webu “SomPRofesional.sk</a:t>
            </a: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” - všetko o PR profesii na jednom mieste. Ľudia sa tu dozvedia nielen reálne poznatky, ale aj rôzne </a:t>
            </a:r>
            <a:r>
              <a:rPr lang="sk-SK" sz="12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pikošky</a:t>
            </a: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čo všetko môžu ako </a:t>
            </a:r>
            <a:r>
              <a:rPr lang="sk-SK" sz="12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PRisti</a:t>
            </a: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zažiť.</a:t>
            </a:r>
          </a:p>
          <a:p>
            <a:pPr marL="228600" marR="0" lvl="0" indent="-228600" algn="l" rtl="0">
              <a:spcBef>
                <a:spcPts val="0"/>
              </a:spcBef>
              <a:buClr>
                <a:schemeClr val="dk1"/>
              </a:buClr>
              <a:buFont typeface="Arial" panose="020B0604020202020204" pitchFamily="34" charset="0"/>
              <a:buChar char="•"/>
            </a:pPr>
            <a:endParaRPr sz="12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spcBef>
                <a:spcPts val="0"/>
              </a:spcBef>
              <a:buClr>
                <a:srgbClr val="3F3F3F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12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Založenie </a:t>
            </a:r>
            <a:r>
              <a:rPr lang="sk-SK" sz="1200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Fan</a:t>
            </a:r>
            <a:r>
              <a:rPr lang="sk-SK" sz="12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k-SK" sz="1200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Page</a:t>
            </a:r>
            <a:r>
              <a:rPr lang="sk-SK" sz="12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/profilu na Facebooku, Twitteri, </a:t>
            </a:r>
            <a:r>
              <a:rPr lang="sk-SK" sz="1200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Instagrame</a:t>
            </a:r>
            <a:r>
              <a:rPr lang="sk-SK" sz="12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 a </a:t>
            </a:r>
            <a:r>
              <a:rPr lang="sk-SK" sz="1200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LinkedIne</a:t>
            </a: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ktoré vzbudia záujem u ľudí a budú šíriť príspevky s </a:t>
            </a:r>
            <a:r>
              <a:rPr lang="sk-SK" sz="12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virálnym</a:t>
            </a: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potenciálom.</a:t>
            </a:r>
          </a:p>
          <a:p>
            <a:pPr marL="228600" marR="0" lvl="0" indent="-228600" algn="l" rtl="0">
              <a:spcBef>
                <a:spcPts val="0"/>
              </a:spcBef>
              <a:buClr>
                <a:schemeClr val="dk1"/>
              </a:buClr>
              <a:buFont typeface="Arial" panose="020B0604020202020204" pitchFamily="34" charset="0"/>
              <a:buChar char="•"/>
            </a:pPr>
            <a:endParaRPr sz="12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spcBef>
                <a:spcPts val="0"/>
              </a:spcBef>
              <a:buClr>
                <a:srgbClr val="3F3F3F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12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Príprava</a:t>
            </a: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série </a:t>
            </a:r>
            <a:r>
              <a:rPr lang="sk-SK" sz="12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newsletterov</a:t>
            </a: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pre ľudí, ktorí sa prihlásia na ich odber našom špeciálnom webe, vďaka ktorým budú napr. ako prví informovaní o nových možnostiach práce či stáží.</a:t>
            </a:r>
          </a:p>
          <a:p>
            <a:pPr marL="228600" marR="0" lvl="0" indent="-228600" algn="l" rtl="0">
              <a:spcBef>
                <a:spcPts val="0"/>
              </a:spcBef>
              <a:buClr>
                <a:schemeClr val="dk1"/>
              </a:buClr>
              <a:buFont typeface="Arial" panose="020B0604020202020204" pitchFamily="34" charset="0"/>
              <a:buChar char="•"/>
            </a:pPr>
            <a:endParaRPr sz="12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spcBef>
                <a:spcPts val="0"/>
              </a:spcBef>
              <a:buClr>
                <a:srgbClr val="3F3F3F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12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Online podpora </a:t>
            </a: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– zverejnenie článkov/rozhovorov na webových stránkach, kde sa pohybujú naše cieľové skupiny (</a:t>
            </a:r>
            <a:r>
              <a:rPr lang="sk-SK" sz="12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refresher</a:t>
            </a: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k-SK" sz="12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fici</a:t>
            </a: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a ďalšie) s odkazom na náš špeciálny web.</a:t>
            </a:r>
          </a:p>
          <a:p>
            <a:pPr marL="228600" marR="0" lvl="0" indent="-228600" algn="l" rtl="0">
              <a:spcBef>
                <a:spcPts val="0"/>
              </a:spcBef>
              <a:buClr>
                <a:schemeClr val="dk1"/>
              </a:buClr>
              <a:buFont typeface="Arial" panose="020B0604020202020204" pitchFamily="34" charset="0"/>
              <a:buChar char="•"/>
            </a:pPr>
            <a:endParaRPr sz="12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spcBef>
                <a:spcPts val="0"/>
              </a:spcBef>
              <a:buClr>
                <a:srgbClr val="3F3F3F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1200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Offline</a:t>
            </a:r>
            <a:r>
              <a:rPr lang="sk-SK" sz="12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podpora </a:t>
            </a: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– rozhovory s profesionálmi v PR oblasti v rôznych druhoch médií - študentské </a:t>
            </a:r>
            <a:r>
              <a:rPr lang="sk-SK" sz="12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perodiká</a:t>
            </a: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časopisy pre mladých, marketingové i </a:t>
            </a:r>
            <a:r>
              <a:rPr lang="sk-SK" sz="12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lifestylové</a:t>
            </a: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médiá , spoločenské rubriky periodík, zapájanie mladých PR odborníkov do ankiet v najrelevantnejších médiách atď.</a:t>
            </a:r>
          </a:p>
          <a:p>
            <a:pPr marL="171450" marR="0" lvl="0" indent="-17145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sz="12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spcBef>
                <a:spcPts val="0"/>
              </a:spcBef>
              <a:buClr>
                <a:srgbClr val="3F3F3F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12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Zapojenie členov asociácie </a:t>
            </a: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– napr. zverejňovaním pracovných ponúk práve na našom špeciálnom webe, feedback pre záujemcov o prácu v PR. </a:t>
            </a:r>
          </a:p>
          <a:p>
            <a:pPr marL="171450" marR="0" lvl="0" indent="-17145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sz="12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spcBef>
                <a:spcPts val="0"/>
              </a:spcBef>
              <a:buClr>
                <a:srgbClr val="3F3F3F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12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Zapojenie cieľovej skupiny</a:t>
            </a: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- výzva na zapojenie sa do kreatívnych súťaží na webe s možnosťou zisku stáže</a:t>
            </a:r>
          </a:p>
        </p:txBody>
      </p:sp>
      <p:pic>
        <p:nvPicPr>
          <p:cNvPr id="140" name="Shape 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6124" y="685172"/>
            <a:ext cx="2294074" cy="20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59874" y="1267888"/>
            <a:ext cx="2748049" cy="281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6136" y="3229837"/>
            <a:ext cx="2853418" cy="2047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Shape 147"/>
          <p:cNvCxnSpPr/>
          <p:nvPr/>
        </p:nvCxnSpPr>
        <p:spPr>
          <a:xfrm>
            <a:off x="897924" y="5980669"/>
            <a:ext cx="10396152" cy="0"/>
          </a:xfrm>
          <a:prstGeom prst="straightConnector1">
            <a:avLst/>
          </a:prstGeom>
          <a:noFill/>
          <a:ln w="28575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48" name="Shape 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0478" y="6170139"/>
            <a:ext cx="523598" cy="467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Shape 149"/>
          <p:cNvCxnSpPr/>
          <p:nvPr/>
        </p:nvCxnSpPr>
        <p:spPr>
          <a:xfrm>
            <a:off x="897924" y="589004"/>
            <a:ext cx="10396152" cy="0"/>
          </a:xfrm>
          <a:prstGeom prst="straightConnector1">
            <a:avLst/>
          </a:prstGeom>
          <a:noFill/>
          <a:ln w="12700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50" name="Shape 150"/>
          <p:cNvSpPr txBox="1"/>
          <p:nvPr/>
        </p:nvSpPr>
        <p:spPr>
          <a:xfrm>
            <a:off x="897924" y="196109"/>
            <a:ext cx="628819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sk-SK" sz="1800" b="0" i="0" u="none" strike="noStrike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Landing page SomP</a:t>
            </a:r>
            <a:r>
              <a:rPr lang="sk-SK" sz="1800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Rofesional.sk</a:t>
            </a:r>
            <a:r>
              <a:rPr lang="sk-SK" sz="1800" b="0" i="0" u="none" strike="noStrike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7291400" y="288442"/>
            <a:ext cx="404555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sk-SK" sz="1200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Category PR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897924" y="728466"/>
            <a:ext cx="3018775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sk-SK" sz="12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Navrhovaný obsah webu a jednotlivé sekcie: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897924" y="1005465"/>
            <a:ext cx="5883876" cy="48936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0975" marR="0" lvl="2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 i="0" u="none" strike="noStrike" cap="none" dirty="0" smtClean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úvodné video </a:t>
            </a:r>
            <a:r>
              <a:rPr lang="sk-SK" sz="1200" b="0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 jednoduchou a vtipnou ukážkou, čo je to PR</a:t>
            </a:r>
          </a:p>
          <a:p>
            <a:pPr marL="180975" marR="0" lvl="2" indent="-180975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dirty="0">
              <a:solidFill>
                <a:srgbClr val="3F3F3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180975" marR="0" lvl="2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porovnanie práce s PR s prácou v digitálnej agentúre </a:t>
            </a:r>
            <a:r>
              <a:rPr lang="sk-SK" sz="1200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pomocou </a:t>
            </a:r>
            <a:r>
              <a:rPr lang="sk-SK" sz="1200" dirty="0" err="1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infografiky</a:t>
            </a:r>
            <a:endParaRPr lang="sk-SK" sz="1200" dirty="0">
              <a:solidFill>
                <a:srgbClr val="3F3F3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180975" marR="0" lvl="2" indent="-180975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dirty="0">
              <a:solidFill>
                <a:srgbClr val="3F3F3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180975" marR="0" lvl="2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výstupy a dopady pozitívneho PR s konkrétnymi príkladmi </a:t>
            </a:r>
            <a:r>
              <a:rPr lang="sk-SK" sz="1200" b="0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- </a:t>
            </a:r>
            <a:r>
              <a:rPr lang="sk-SK" sz="1200" b="0" i="0" u="none" strike="noStrike" cap="none" dirty="0" err="1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success</a:t>
            </a:r>
            <a:r>
              <a:rPr lang="sk-SK" sz="1200" b="0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sk-SK" sz="1200" b="0" i="0" u="none" strike="noStrike" cap="none" dirty="0" err="1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stories</a:t>
            </a:r>
            <a:r>
              <a:rPr lang="sk-SK" sz="1200" b="0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/ocenené projekty zo súťaže PROKOP </a:t>
            </a:r>
          </a:p>
          <a:p>
            <a:pPr marL="180975" marR="0" lvl="2" indent="-180975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dirty="0">
              <a:solidFill>
                <a:srgbClr val="3F3F3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180975" marR="0" lvl="2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príklady negatívneho PR s využití</a:t>
            </a:r>
            <a:r>
              <a:rPr lang="sk-SK" sz="1200" b="1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m</a:t>
            </a:r>
            <a:r>
              <a:rPr lang="sk-SK" sz="1200" b="1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prvkov s </a:t>
            </a:r>
            <a:r>
              <a:rPr lang="sk-SK" sz="1200" b="1" i="0" u="none" strike="noStrike" cap="none" dirty="0" err="1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virálny</a:t>
            </a:r>
            <a:r>
              <a:rPr lang="sk-SK" sz="1200" b="1" dirty="0" err="1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m</a:t>
            </a:r>
            <a:r>
              <a:rPr lang="sk-SK" sz="1200" b="1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charakterom </a:t>
            </a:r>
            <a:r>
              <a:rPr lang="sk-SK" sz="1200" b="1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sk-SK" sz="1200" dirty="0">
                <a:latin typeface="Calibri" panose="020F0502020204030204" pitchFamily="34" charset="0"/>
              </a:rPr>
              <a:t>- vtipne spracované aktuálne kauzy, ktoré by možno zachránilo dobré </a:t>
            </a:r>
            <a:r>
              <a:rPr lang="sk-SK" sz="1200" dirty="0" smtClean="0">
                <a:latin typeface="Calibri" panose="020F0502020204030204" pitchFamily="34" charset="0"/>
              </a:rPr>
              <a:t>PR</a:t>
            </a:r>
          </a:p>
          <a:p>
            <a:pPr marL="180975" marR="0" lvl="2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endParaRPr lang="sk-SK" sz="1200" dirty="0">
              <a:latin typeface="Calibri" panose="020F0502020204030204" pitchFamily="34" charset="0"/>
            </a:endParaRPr>
          </a:p>
          <a:p>
            <a:pPr marL="180975" marR="0" lvl="2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rozhovor</a:t>
            </a:r>
            <a:r>
              <a:rPr lang="sk-SK" sz="1200" b="1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y</a:t>
            </a:r>
            <a:r>
              <a:rPr lang="sk-SK" sz="1200" b="1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s poprednými predstaviteľmi PR </a:t>
            </a:r>
            <a:r>
              <a:rPr lang="sk-SK" sz="1200" b="0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na Slovensku a pokiaľ možno </a:t>
            </a:r>
            <a:r>
              <a:rPr lang="sk-SK" sz="1200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i</a:t>
            </a:r>
            <a:r>
              <a:rPr lang="sk-SK" sz="1200" b="0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v zahraničí</a:t>
            </a:r>
          </a:p>
          <a:p>
            <a:pPr marL="180975" marR="0" lvl="2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Calibri"/>
              <a:buChar char="•"/>
            </a:pPr>
            <a:endParaRPr lang="sk-SK" sz="1200" b="1" i="0" u="none" strike="noStrike" cap="none" dirty="0" smtClean="0">
              <a:solidFill>
                <a:srgbClr val="3F3F3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180975" marR="0" lvl="2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Calibri"/>
              <a:buChar char="•"/>
            </a:pPr>
            <a:r>
              <a:rPr lang="sk-SK" sz="1200" b="1" i="0" u="none" strike="noStrike" cap="none" dirty="0" smtClean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rozhovor</a:t>
            </a:r>
            <a:r>
              <a:rPr lang="sk-SK" sz="1200" b="1" dirty="0" smtClean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y </a:t>
            </a:r>
            <a:r>
              <a:rPr lang="sk-SK" sz="1200" b="1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 mladými začínajúcimi PR odborníkmi</a:t>
            </a:r>
            <a:r>
              <a:rPr lang="sk-SK" sz="1200" b="0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, ktorí </a:t>
            </a:r>
            <a:r>
              <a:rPr lang="sk-SK" sz="1200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opíšu svoje začiatky i skúsenosti</a:t>
            </a:r>
          </a:p>
          <a:p>
            <a:pPr marL="180975" marR="0" lvl="2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Calibri"/>
              <a:buChar char="•"/>
            </a:pPr>
            <a:endParaRPr lang="sk-SK" sz="1200" b="1" dirty="0" smtClean="0">
              <a:solidFill>
                <a:srgbClr val="3F3F3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180975" marR="0" lvl="2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Calibri"/>
              <a:buChar char="•"/>
            </a:pPr>
            <a:r>
              <a:rPr lang="sk-SK" sz="1200" b="1" dirty="0" smtClean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blogy </a:t>
            </a:r>
            <a:r>
              <a:rPr lang="sk-SK" sz="1200" b="1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a </a:t>
            </a:r>
            <a:r>
              <a:rPr lang="sk-SK" sz="1200" b="1" dirty="0" err="1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vlogy</a:t>
            </a:r>
            <a:r>
              <a:rPr lang="sk-SK" sz="1200" b="1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zo života mladých </a:t>
            </a:r>
            <a:r>
              <a:rPr lang="sk-SK" sz="1200" b="1" dirty="0" err="1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PRistov</a:t>
            </a:r>
            <a:r>
              <a:rPr lang="sk-SK" sz="1200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- spolupráca s mladými ľuďmi pracujúcimi v PR agentúrach a ich postrehy z </a:t>
            </a:r>
            <a:r>
              <a:rPr lang="sk-SK" sz="1200" dirty="0" err="1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každenného</a:t>
            </a:r>
            <a:r>
              <a:rPr lang="sk-SK" sz="1200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života - od</a:t>
            </a:r>
            <a:r>
              <a:rPr lang="sk-SK" sz="1200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zákulisia veľkých kampaní</a:t>
            </a:r>
            <a:r>
              <a:rPr lang="sk-SK" sz="1200" b="1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sk-SK" sz="1200" b="0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a </a:t>
            </a:r>
            <a:r>
              <a:rPr lang="sk-SK" sz="1200" b="0" i="0" u="none" strike="noStrike" cap="none" dirty="0" err="1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eventov</a:t>
            </a:r>
            <a:r>
              <a:rPr lang="sk-SK" sz="1200" b="0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, až po služobné cesty na </a:t>
            </a:r>
            <a:r>
              <a:rPr lang="sk-SK" sz="1200" b="0" i="0" u="none" strike="noStrike" cap="none" dirty="0" err="1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lukra</a:t>
            </a:r>
            <a:endParaRPr lang="sk-SK" sz="1200" b="0" i="0" u="none" strike="noStrike" cap="none" dirty="0">
              <a:solidFill>
                <a:srgbClr val="3F3F3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638175" marR="0" lvl="4" indent="-180975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dirty="0">
              <a:solidFill>
                <a:srgbClr val="3F3F3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180975" marR="0" lvl="2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t</a:t>
            </a:r>
            <a:r>
              <a:rPr lang="sk-SK" sz="1200" b="1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est</a:t>
            </a:r>
            <a:r>
              <a:rPr lang="sk-SK" sz="1200" b="0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sk-SK" sz="1200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“Si PR človek?” </a:t>
            </a:r>
            <a:r>
              <a:rPr lang="sk-SK" sz="1200" b="0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(8-10 zábavných i </a:t>
            </a:r>
            <a:r>
              <a:rPr lang="sk-SK" sz="1200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serióznejších </a:t>
            </a:r>
            <a:r>
              <a:rPr lang="sk-SK" sz="1200" b="0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otázok)</a:t>
            </a:r>
          </a:p>
          <a:p>
            <a:pPr marL="180975" marR="0" lvl="2" indent="-180975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dirty="0">
              <a:solidFill>
                <a:srgbClr val="3F3F3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180975" marR="0" lvl="2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prihlásenie sa na odber </a:t>
            </a:r>
            <a:r>
              <a:rPr lang="sk-SK" sz="1200" b="1" i="0" u="none" strike="noStrike" cap="none" dirty="0" err="1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newsletteru</a:t>
            </a:r>
            <a:r>
              <a:rPr lang="sk-SK" sz="1200" b="1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s novinkami </a:t>
            </a:r>
            <a:r>
              <a:rPr lang="sk-SK" sz="1200" b="0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(rozhovory, </a:t>
            </a:r>
            <a:r>
              <a:rPr lang="sk-SK" sz="1200" b="0" i="0" u="none" strike="noStrike" cap="none" dirty="0" err="1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success</a:t>
            </a:r>
            <a:r>
              <a:rPr lang="sk-SK" sz="1200" b="0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sk-SK" sz="1200" b="0" i="0" u="none" strike="noStrike" cap="none" dirty="0" err="1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stories</a:t>
            </a:r>
            <a:r>
              <a:rPr lang="sk-SK" sz="1200" b="0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atď.), ktorý sa bude zasielať vždy ešte pred oficiálnym zverejnením na webe a tiež so všetkými aktuálnymi pracovnými ponukami/stážami z </a:t>
            </a:r>
            <a:r>
              <a:rPr lang="sk-SK" sz="1200" b="0" i="0" u="none" strike="noStrike" cap="none" dirty="0" smtClean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brandže*</a:t>
            </a:r>
            <a:endParaRPr lang="sk-SK" sz="1200" b="0" i="0" u="none" strike="noStrike" cap="none" dirty="0">
              <a:solidFill>
                <a:srgbClr val="3F3F3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180975" marR="0" lvl="2" indent="-180975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dirty="0">
              <a:solidFill>
                <a:srgbClr val="3F3F3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180975" marR="0" lvl="2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 i="0" u="none" strike="noStrike" cap="none" dirty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vybrané pracovné ponuky </a:t>
            </a:r>
            <a:r>
              <a:rPr lang="sk-SK" sz="1200" b="0" i="0" u="none" strike="noStrike" cap="none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z </a:t>
            </a:r>
            <a:r>
              <a:rPr lang="sk-SK" sz="1200" b="0" i="0" u="none" strike="noStrike" cap="none" smtClean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odboru</a:t>
            </a:r>
            <a:r>
              <a:rPr lang="sk-SK" sz="1200" b="0" i="0" u="none" strike="noStrike" cap="none" dirty="0" smtClean="0">
                <a:solidFill>
                  <a:srgbClr val="3F3F3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*</a:t>
            </a:r>
            <a:endParaRPr lang="sk-SK" sz="1200" b="0" i="0" u="none" strike="noStrike" cap="none" dirty="0">
              <a:solidFill>
                <a:srgbClr val="3F3F3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4" name="Shape 1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6117" y="1005465"/>
            <a:ext cx="3990300" cy="3038100"/>
          </a:xfrm>
          <a:prstGeom prst="rect">
            <a:avLst/>
          </a:prstGeom>
          <a:noFill/>
          <a:ln w="12700" cap="flat" cmpd="sng">
            <a:solidFill>
              <a:srgbClr val="515998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5" name="Shape 155"/>
          <p:cNvSpPr txBox="1"/>
          <p:nvPr/>
        </p:nvSpPr>
        <p:spPr>
          <a:xfrm>
            <a:off x="897924" y="6031639"/>
            <a:ext cx="6288195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85725" marR="0" lvl="2" indent="-85725" algn="l" rtl="0">
              <a:spcBef>
                <a:spcPts val="0"/>
              </a:spcBef>
              <a:buSzPct val="25000"/>
              <a:buNone/>
            </a:pPr>
            <a:r>
              <a:rPr lang="sk-SK" sz="1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* jedným z hlavných cieľov webu je získať e-mailový kontakt na ľudí z cieľovej skupiny pre neskoršie oslovovanie s pracovnými ponukami od PR agentúr a ďalších zadávateľov, preto by priamo na webe nemali byť zverejnené všetky prac. ponuky (len výber z nich) a prihlásení ľudia by mali mať prístup k novým príspevkom z blogu v predstihu pred ostatnými návštevníkmi z blogu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Shape 160"/>
          <p:cNvCxnSpPr/>
          <p:nvPr/>
        </p:nvCxnSpPr>
        <p:spPr>
          <a:xfrm>
            <a:off x="897924" y="5980669"/>
            <a:ext cx="10396152" cy="0"/>
          </a:xfrm>
          <a:prstGeom prst="straightConnector1">
            <a:avLst/>
          </a:prstGeom>
          <a:noFill/>
          <a:ln w="28575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61" name="Shape 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0478" y="6170139"/>
            <a:ext cx="523598" cy="467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Shape 162"/>
          <p:cNvCxnSpPr/>
          <p:nvPr/>
        </p:nvCxnSpPr>
        <p:spPr>
          <a:xfrm>
            <a:off x="897924" y="589004"/>
            <a:ext cx="10396152" cy="0"/>
          </a:xfrm>
          <a:prstGeom prst="straightConnector1">
            <a:avLst/>
          </a:prstGeom>
          <a:noFill/>
          <a:ln w="12700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63" name="Shape 163"/>
          <p:cNvSpPr txBox="1"/>
          <p:nvPr/>
        </p:nvSpPr>
        <p:spPr>
          <a:xfrm>
            <a:off x="897924" y="196109"/>
            <a:ext cx="628819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sk-SK" sz="1800" b="0" i="0" u="none" strike="noStrike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Online propagácia/ Sociálne siete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7291400" y="288442"/>
            <a:ext cx="404555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sk-SK" sz="1200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Category PR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897924" y="728466"/>
            <a:ext cx="588387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 txBox="1"/>
          <p:nvPr/>
        </p:nvSpPr>
        <p:spPr>
          <a:xfrm>
            <a:off x="897924" y="950366"/>
            <a:ext cx="5883900" cy="323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sociálne siete (Facebook/Twitter/Instagram) budú primárnym kanálom</a:t>
            </a:r>
            <a:r>
              <a:rPr lang="sk-SK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prostredníctvom ktorého chceme privádzať návštevníkov na náš špeciálny web;</a:t>
            </a:r>
          </a:p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Calibri"/>
              <a:buChar char="•"/>
            </a:pPr>
            <a:r>
              <a:rPr lang="sk-SK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vďaka zaujímavých príspevkom, ktoré budú mať potenciál šíriť sa spontánnym zdieľaním chceme vyvolať v našej cieľovej skupine záujem o PR a ukázať im, čo všetko môžu vďaka práci v PR zažiť,</a:t>
            </a:r>
          </a:p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Calibri"/>
              <a:buChar char="•"/>
            </a:pPr>
            <a:r>
              <a:rPr lang="sk-SK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zároveň tiež budeme fanúšikov informovať o kauzách, ktoré hýbu svetom a Slovenskom s poukázaním na silu PR- čo všetko dokáže dobre zvládnutá PR stratégia a naopak, ako sa PR nerobí,</a:t>
            </a:r>
          </a:p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vďaka </a:t>
            </a:r>
            <a:r>
              <a:rPr lang="sk-SK" sz="12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platených aktivitám  </a:t>
            </a:r>
            <a:r>
              <a:rPr lang="sk-SK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budeme využívať Facebook Ads s možnosťou presného zacielenia na naše cieľové skupiny - ľudí, ktorí majú potenciál zaujímať sa o prácu v PR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7275" y="3180375"/>
            <a:ext cx="4199700" cy="3456900"/>
          </a:xfrm>
          <a:prstGeom prst="rect">
            <a:avLst/>
          </a:prstGeom>
          <a:noFill/>
          <a:ln w="12700" cap="flat" cmpd="sng">
            <a:solidFill>
              <a:srgbClr val="515998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8" name="Shape 1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7099" y="288450"/>
            <a:ext cx="3860621" cy="333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5569" y="2818699"/>
            <a:ext cx="4009234" cy="3588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4" name="Shape 174"/>
          <p:cNvCxnSpPr/>
          <p:nvPr/>
        </p:nvCxnSpPr>
        <p:spPr>
          <a:xfrm>
            <a:off x="897924" y="5980669"/>
            <a:ext cx="10396152" cy="0"/>
          </a:xfrm>
          <a:prstGeom prst="straightConnector1">
            <a:avLst/>
          </a:prstGeom>
          <a:noFill/>
          <a:ln w="28575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0478" y="6170139"/>
            <a:ext cx="523598" cy="467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Shape 176"/>
          <p:cNvCxnSpPr/>
          <p:nvPr/>
        </p:nvCxnSpPr>
        <p:spPr>
          <a:xfrm>
            <a:off x="897924" y="589004"/>
            <a:ext cx="10396152" cy="0"/>
          </a:xfrm>
          <a:prstGeom prst="straightConnector1">
            <a:avLst/>
          </a:prstGeom>
          <a:noFill/>
          <a:ln w="12700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77" name="Shape 177"/>
          <p:cNvSpPr txBox="1"/>
          <p:nvPr/>
        </p:nvSpPr>
        <p:spPr>
          <a:xfrm>
            <a:off x="897924" y="196109"/>
            <a:ext cx="628819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sk-SK" sz="1800" b="0" i="0" u="none" strike="noStrike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Test – si PR človek?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7291400" y="288442"/>
            <a:ext cx="404555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sk-SK" sz="1200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Category PR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897924" y="728466"/>
            <a:ext cx="4512966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sk-SK" sz="12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Príklady otázok v teste na Landing Page (multiple choice – a), b), c)):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897924" y="1005465"/>
            <a:ext cx="5883876" cy="30469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Keď sa ráno zobudíš, prvá vec, ktorú spravíš, je:</a:t>
            </a:r>
          </a:p>
          <a:p>
            <a:pPr marL="628650" marR="0" lvl="1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Vstanem a urobím si raňajky</a:t>
            </a:r>
          </a:p>
          <a:p>
            <a:pPr marL="628650" marR="0" lvl="1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Pri vypínaní budíka v mobile ešte v posteli skontrolujem sociálne siete a e-maily</a:t>
            </a:r>
          </a:p>
          <a:p>
            <a:pPr marL="628650" marR="0" lvl="1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Pravidelne zaspávam a tak sa potom ponáhľam, že poradie činností nemám určené</a:t>
            </a:r>
          </a:p>
          <a:p>
            <a:pPr marL="180975" marR="0" lvl="1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Za</a:t>
            </a:r>
            <a:r>
              <a:rPr lang="sk-SK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k-SK"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počítačom sa cítiš:</a:t>
            </a:r>
          </a:p>
          <a:p>
            <a:pPr marL="638175" marR="0" lvl="2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Ako ryba vo vode – už na základke som si robil prvé weby a kto nevie, čo je HTML, s tým sa nebavím</a:t>
            </a:r>
          </a:p>
          <a:p>
            <a:pPr marL="638175" marR="0" lvl="2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 pohode – zvládam bežnú kancelársku prácu a aj pár trikov v Exceli</a:t>
            </a:r>
          </a:p>
          <a:p>
            <a:pPr marL="638175" marR="0" lvl="2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Ja a počítač? Nutné zlo. Ďakujem, radšej bicykel</a:t>
            </a:r>
          </a:p>
          <a:p>
            <a:pPr marL="180975" marR="0" lvl="2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Aká je tvoja ideálna predstava večera?</a:t>
            </a:r>
          </a:p>
          <a:p>
            <a:pPr marL="638175" marR="0" lvl="3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Predsa sedieť doma s partnerom pri sviečkach a romantickom filme!</a:t>
            </a:r>
          </a:p>
          <a:p>
            <a:pPr marL="638175" marR="0" lvl="3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Poriadne sa vyblbnúť vo fitku, dať si proťák a o pol jedenástej zaspať v posteli #healthylifestyle</a:t>
            </a:r>
          </a:p>
          <a:p>
            <a:pPr marL="638175" marR="0" lvl="3" indent="-180975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Vyraziť niekam do spoločnosti, vypiť si pár drinkov, pokecať so známymi a nadviazať nové známosti</a:t>
            </a:r>
          </a:p>
        </p:txBody>
      </p:sp>
      <p:pic>
        <p:nvPicPr>
          <p:cNvPr id="181" name="Shape 181"/>
          <p:cNvPicPr preferRelativeResize="0"/>
          <p:nvPr/>
        </p:nvPicPr>
        <p:blipFill rotWithShape="1">
          <a:blip r:embed="rId4">
            <a:alphaModFix/>
          </a:blip>
          <a:srcRect l="8360" r="11996"/>
          <a:stretch/>
        </p:blipFill>
        <p:spPr>
          <a:xfrm>
            <a:off x="8645767" y="1087511"/>
            <a:ext cx="2648308" cy="3325262"/>
          </a:xfrm>
          <a:prstGeom prst="rect">
            <a:avLst/>
          </a:prstGeom>
          <a:noFill/>
          <a:ln w="12700" cap="flat" cmpd="sng">
            <a:solidFill>
              <a:srgbClr val="515998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2" name="Shape 182"/>
          <p:cNvSpPr txBox="1"/>
          <p:nvPr/>
        </p:nvSpPr>
        <p:spPr>
          <a:xfrm>
            <a:off x="897924" y="4225739"/>
            <a:ext cx="2017154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sk-SK" sz="12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Tipy na ďalšie otázky v teste: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897924" y="4502739"/>
            <a:ext cx="5883876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ako ti to išlo na </a:t>
            </a:r>
            <a:r>
              <a:rPr lang="sk-SK" sz="12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základke</a:t>
            </a: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? (kreativita/rýchlosť vstrebávanie informácií)</a:t>
            </a:r>
          </a:p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rutina je podľa teba: (osobnosť človeka)</a:t>
            </a:r>
          </a:p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ako často musíš nabíjať svoj smartphone? (aktivita na internete, soc. sieťach a hovoroch)</a:t>
            </a:r>
          </a:p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ktoré z týchto online magazínov sleduješ najčastejšie? (trendy, správy, </a:t>
            </a:r>
            <a:r>
              <a:rPr lang="sk-SK" sz="120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brandžové</a:t>
            </a:r>
            <a:r>
              <a:rPr lang="sk-SK" sz="120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weby</a:t>
            </a:r>
            <a:r>
              <a:rPr lang="sk-SK" sz="1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8" name="Shape 188"/>
          <p:cNvCxnSpPr/>
          <p:nvPr/>
        </p:nvCxnSpPr>
        <p:spPr>
          <a:xfrm>
            <a:off x="897924" y="5980669"/>
            <a:ext cx="10396152" cy="0"/>
          </a:xfrm>
          <a:prstGeom prst="straightConnector1">
            <a:avLst/>
          </a:prstGeom>
          <a:noFill/>
          <a:ln w="28575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0478" y="6170139"/>
            <a:ext cx="523598" cy="467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Shape 190"/>
          <p:cNvCxnSpPr/>
          <p:nvPr/>
        </p:nvCxnSpPr>
        <p:spPr>
          <a:xfrm>
            <a:off x="897924" y="589004"/>
            <a:ext cx="10396152" cy="0"/>
          </a:xfrm>
          <a:prstGeom prst="straightConnector1">
            <a:avLst/>
          </a:prstGeom>
          <a:noFill/>
          <a:ln w="12700" cap="flat" cmpd="sng">
            <a:solidFill>
              <a:srgbClr val="515998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91" name="Shape 191"/>
          <p:cNvSpPr txBox="1"/>
          <p:nvPr/>
        </p:nvSpPr>
        <p:spPr>
          <a:xfrm>
            <a:off x="897924" y="196109"/>
            <a:ext cx="628819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sk-SK" sz="1800" b="0" i="0" u="none" strike="noStrike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Výsledný efekt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7291400" y="288442"/>
            <a:ext cx="404555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sk-SK" sz="1200">
                <a:solidFill>
                  <a:srgbClr val="515998"/>
                </a:solidFill>
                <a:latin typeface="Calibri"/>
                <a:ea typeface="Calibri"/>
                <a:cs typeface="Calibri"/>
                <a:sym typeface="Calibri"/>
              </a:rPr>
              <a:t>Category PR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897924" y="728466"/>
            <a:ext cx="588387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sk-SK" sz="12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 vykonaní a úspešnej exekúcii všetkých navrhovaných krokov očakávame z dlhodobého hľadiska nasledujúce výsledky: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897924" y="1329591"/>
            <a:ext cx="5883876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rapídne zvýšenie povedomia a atraktivity </a:t>
            </a:r>
            <a:r>
              <a:rPr lang="sk-SK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 v našich cieľových skupinách</a:t>
            </a:r>
          </a:p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zvýšenie počtu uchádzačov </a:t>
            </a:r>
            <a:r>
              <a:rPr lang="sk-SK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 pracovníkov v odbore</a:t>
            </a:r>
          </a:p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získanie kontaktov na ľudí</a:t>
            </a:r>
            <a:r>
              <a:rPr lang="sk-SK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ktorí sa zaujímajú o prácu v PR oblasti (prostredníctvom newsletteru)</a:t>
            </a:r>
          </a:p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vybudovanie silného webu</a:t>
            </a:r>
            <a:r>
              <a:rPr lang="sk-SK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ktorý združuje ľudí (seniorov, juniorov aj ašpirantov) z PR a zabezpečuje Asociácii pozíciu lídra a „garanta“</a:t>
            </a:r>
          </a:p>
          <a:p>
            <a:pPr marL="171450" marR="0" lvl="0" indent="-1714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sk-SK" sz="12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posilnenie vzájomných vzťahov </a:t>
            </a:r>
            <a:r>
              <a:rPr lang="sk-SK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medzi PR agentúrami a PR oddeleniami firiem</a:t>
            </a:r>
          </a:p>
        </p:txBody>
      </p:sp>
      <p:pic>
        <p:nvPicPr>
          <p:cNvPr id="195" name="Shape 1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1400" y="1329591"/>
            <a:ext cx="3990314" cy="2244552"/>
          </a:xfrm>
          <a:prstGeom prst="rect">
            <a:avLst/>
          </a:prstGeom>
          <a:noFill/>
          <a:ln w="12700" cap="flat" cmpd="sng">
            <a:solidFill>
              <a:srgbClr val="515998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1267</Words>
  <Application>Microsoft Office PowerPoint</Application>
  <PresentationFormat>Širokouhlá</PresentationFormat>
  <Paragraphs>100</Paragraphs>
  <Slides>10</Slides>
  <Notes>10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Katarína</dc:creator>
  <cp:lastModifiedBy>ntb</cp:lastModifiedBy>
  <cp:revision>2</cp:revision>
  <dcterms:modified xsi:type="dcterms:W3CDTF">2017-04-28T04:36:41Z</dcterms:modified>
</cp:coreProperties>
</file>