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9" r:id="rId2"/>
    <p:sldId id="270" r:id="rId3"/>
    <p:sldId id="256" r:id="rId4"/>
    <p:sldId id="257" r:id="rId5"/>
    <p:sldId id="258" r:id="rId6"/>
    <p:sldId id="259" r:id="rId7"/>
    <p:sldId id="261" r:id="rId8"/>
    <p:sldId id="263" r:id="rId9"/>
    <p:sldId id="262" r:id="rId10"/>
    <p:sldId id="264" r:id="rId11"/>
    <p:sldId id="265" r:id="rId12"/>
    <p:sldId id="266" r:id="rId13"/>
    <p:sldId id="267" r:id="rId14"/>
    <p:sldId id="260" r:id="rId15"/>
    <p:sldId id="268" r:id="rId16"/>
  </p:sldIdLst>
  <p:sldSz cx="10688638" cy="7562850"/>
  <p:notesSz cx="6797675" cy="9926638"/>
  <p:defaultTextStyle>
    <a:defPPr>
      <a:defRPr lang="en-US"/>
    </a:defPPr>
    <a:lvl1pPr marL="0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2">
          <p15:clr>
            <a:srgbClr val="A4A3A4"/>
          </p15:clr>
        </p15:guide>
        <p15:guide id="2" pos="3367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ŠTEFANOVIČ Juraj" initials="ŠJ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13F"/>
    <a:srgbClr val="00CBEC"/>
    <a:srgbClr val="0092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47" autoAdjust="0"/>
    <p:restoredTop sz="94660"/>
  </p:normalViewPr>
  <p:slideViewPr>
    <p:cSldViewPr snapToGrid="0" snapToObjects="1">
      <p:cViewPr varScale="1">
        <p:scale>
          <a:sx n="64" d="100"/>
          <a:sy n="64" d="100"/>
        </p:scale>
        <p:origin x="1272" y="66"/>
      </p:cViewPr>
      <p:guideLst>
        <p:guide orient="horz" pos="2382"/>
        <p:guide pos="336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648" y="2349386"/>
            <a:ext cx="9085342" cy="1621111"/>
          </a:xfrm>
        </p:spPr>
        <p:txBody>
          <a:bodyPr/>
          <a:lstStyle/>
          <a:p>
            <a:r>
              <a:rPr lang="sk-SK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3296" y="4285615"/>
            <a:ext cx="7482047" cy="193272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57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8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1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6DD33-D35C-694C-9948-EA1D78776105}" type="datetimeFigureOut">
              <a:rPr lang="en-US" smtClean="0"/>
              <a:t>5/20/2016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9EA91-09AD-0049-A0C4-6DEF3DFC0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075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Click to edit Master text styles</a:t>
            </a:r>
          </a:p>
          <a:p>
            <a:pPr lvl="1"/>
            <a:r>
              <a:rPr lang="sk-SK" smtClean="0"/>
              <a:t>Second level</a:t>
            </a:r>
          </a:p>
          <a:p>
            <a:pPr lvl="2"/>
            <a:r>
              <a:rPr lang="sk-SK" smtClean="0"/>
              <a:t>Third level</a:t>
            </a:r>
          </a:p>
          <a:p>
            <a:pPr lvl="3"/>
            <a:r>
              <a:rPr lang="sk-SK" smtClean="0"/>
              <a:t>Fourth level</a:t>
            </a:r>
          </a:p>
          <a:p>
            <a:pPr lvl="4"/>
            <a:r>
              <a:rPr lang="sk-S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6DD33-D35C-694C-9948-EA1D78776105}" type="datetimeFigureOut">
              <a:rPr lang="en-US" smtClean="0"/>
              <a:t>5/20/2016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9EA91-09AD-0049-A0C4-6DEF3DFC0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876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59363" y="334377"/>
            <a:ext cx="2809479" cy="7116431"/>
          </a:xfrm>
        </p:spPr>
        <p:txBody>
          <a:bodyPr vert="eaVert"/>
          <a:lstStyle/>
          <a:p>
            <a:r>
              <a:rPr lang="sk-SK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5361" y="334377"/>
            <a:ext cx="8255859" cy="7116431"/>
          </a:xfrm>
        </p:spPr>
        <p:txBody>
          <a:bodyPr vert="eaVert"/>
          <a:lstStyle/>
          <a:p>
            <a:pPr lvl="0"/>
            <a:r>
              <a:rPr lang="sk-SK" smtClean="0"/>
              <a:t>Click to edit Master text styles</a:t>
            </a:r>
          </a:p>
          <a:p>
            <a:pPr lvl="1"/>
            <a:r>
              <a:rPr lang="sk-SK" smtClean="0"/>
              <a:t>Second level</a:t>
            </a:r>
          </a:p>
          <a:p>
            <a:pPr lvl="2"/>
            <a:r>
              <a:rPr lang="sk-SK" smtClean="0"/>
              <a:t>Third level</a:t>
            </a:r>
          </a:p>
          <a:p>
            <a:pPr lvl="3"/>
            <a:r>
              <a:rPr lang="sk-SK" smtClean="0"/>
              <a:t>Fourth level</a:t>
            </a:r>
          </a:p>
          <a:p>
            <a:pPr lvl="4"/>
            <a:r>
              <a:rPr lang="sk-S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6DD33-D35C-694C-9948-EA1D78776105}" type="datetimeFigureOut">
              <a:rPr lang="en-US" smtClean="0"/>
              <a:t>5/20/2016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9EA91-09AD-0049-A0C4-6DEF3DFC0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437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Click to edit Master text styles</a:t>
            </a:r>
          </a:p>
          <a:p>
            <a:pPr lvl="1"/>
            <a:r>
              <a:rPr lang="sk-SK" smtClean="0"/>
              <a:t>Second level</a:t>
            </a:r>
          </a:p>
          <a:p>
            <a:pPr lvl="2"/>
            <a:r>
              <a:rPr lang="sk-SK" smtClean="0"/>
              <a:t>Third level</a:t>
            </a:r>
          </a:p>
          <a:p>
            <a:pPr lvl="3"/>
            <a:r>
              <a:rPr lang="sk-SK" smtClean="0"/>
              <a:t>Fourth level</a:t>
            </a:r>
          </a:p>
          <a:p>
            <a:pPr lvl="4"/>
            <a:r>
              <a:rPr lang="sk-S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6DD33-D35C-694C-9948-EA1D78776105}" type="datetimeFigureOut">
              <a:rPr lang="en-US" smtClean="0"/>
              <a:t>5/20/2016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9EA91-09AD-0049-A0C4-6DEF3DFC0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621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329" y="4859832"/>
            <a:ext cx="9085342" cy="1502066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sk-SK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4329" y="3205459"/>
            <a:ext cx="9085342" cy="1654373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43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287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3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57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1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86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00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14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6DD33-D35C-694C-9948-EA1D78776105}" type="datetimeFigureOut">
              <a:rPr lang="en-US" smtClean="0"/>
              <a:t>5/20/2016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9EA91-09AD-0049-A0C4-6DEF3DFC0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67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5361" y="1946734"/>
            <a:ext cx="5531741" cy="550407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sk-SK" smtClean="0"/>
              <a:t>Click to edit Master text styles</a:t>
            </a:r>
          </a:p>
          <a:p>
            <a:pPr lvl="1"/>
            <a:r>
              <a:rPr lang="sk-SK" smtClean="0"/>
              <a:t>Second level</a:t>
            </a:r>
          </a:p>
          <a:p>
            <a:pPr lvl="2"/>
            <a:r>
              <a:rPr lang="sk-SK" smtClean="0"/>
              <a:t>Third level</a:t>
            </a:r>
          </a:p>
          <a:p>
            <a:pPr lvl="3"/>
            <a:r>
              <a:rPr lang="sk-SK" smtClean="0"/>
              <a:t>Fourth level</a:t>
            </a:r>
          </a:p>
          <a:p>
            <a:pPr lvl="4"/>
            <a:r>
              <a:rPr lang="sk-SK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5245" y="1946734"/>
            <a:ext cx="5533597" cy="550407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sk-SK" smtClean="0"/>
              <a:t>Click to edit Master text styles</a:t>
            </a:r>
          </a:p>
          <a:p>
            <a:pPr lvl="1"/>
            <a:r>
              <a:rPr lang="sk-SK" smtClean="0"/>
              <a:t>Second level</a:t>
            </a:r>
          </a:p>
          <a:p>
            <a:pPr lvl="2"/>
            <a:r>
              <a:rPr lang="sk-SK" smtClean="0"/>
              <a:t>Third level</a:t>
            </a:r>
          </a:p>
          <a:p>
            <a:pPr lvl="3"/>
            <a:r>
              <a:rPr lang="sk-SK" smtClean="0"/>
              <a:t>Fourth level</a:t>
            </a:r>
          </a:p>
          <a:p>
            <a:pPr lvl="4"/>
            <a:r>
              <a:rPr lang="sk-SK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6DD33-D35C-694C-9948-EA1D78776105}" type="datetimeFigureOut">
              <a:rPr lang="en-US" smtClean="0"/>
              <a:t>5/20/2016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9EA91-09AD-0049-A0C4-6DEF3DFC0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678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432" y="302865"/>
            <a:ext cx="9619774" cy="1260475"/>
          </a:xfrm>
        </p:spPr>
        <p:txBody>
          <a:bodyPr/>
          <a:lstStyle>
            <a:lvl1pPr>
              <a:defRPr/>
            </a:lvl1pPr>
          </a:lstStyle>
          <a:p>
            <a:r>
              <a:rPr lang="sk-SK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432" y="1692889"/>
            <a:ext cx="4722671" cy="705515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437" indent="0">
              <a:buNone/>
              <a:defRPr sz="2300" b="1"/>
            </a:lvl2pPr>
            <a:lvl3pPr marL="1042873" indent="0">
              <a:buNone/>
              <a:defRPr sz="2100" b="1"/>
            </a:lvl3pPr>
            <a:lvl4pPr marL="1564310" indent="0">
              <a:buNone/>
              <a:defRPr sz="1800" b="1"/>
            </a:lvl4pPr>
            <a:lvl5pPr marL="2085746" indent="0">
              <a:buNone/>
              <a:defRPr sz="1800" b="1"/>
            </a:lvl5pPr>
            <a:lvl6pPr marL="2607183" indent="0">
              <a:buNone/>
              <a:defRPr sz="1800" b="1"/>
            </a:lvl6pPr>
            <a:lvl7pPr marL="3128620" indent="0">
              <a:buNone/>
              <a:defRPr sz="1800" b="1"/>
            </a:lvl7pPr>
            <a:lvl8pPr marL="3650056" indent="0">
              <a:buNone/>
              <a:defRPr sz="1800" b="1"/>
            </a:lvl8pPr>
            <a:lvl9pPr marL="4171493" indent="0">
              <a:buNone/>
              <a:defRPr sz="1800" b="1"/>
            </a:lvl9pPr>
          </a:lstStyle>
          <a:p>
            <a:pPr lvl="0"/>
            <a:r>
              <a:rPr lang="sk-SK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4432" y="2398404"/>
            <a:ext cx="4722671" cy="4357393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Click to edit Master text styles</a:t>
            </a:r>
          </a:p>
          <a:p>
            <a:pPr lvl="1"/>
            <a:r>
              <a:rPr lang="sk-SK" smtClean="0"/>
              <a:t>Second level</a:t>
            </a:r>
          </a:p>
          <a:p>
            <a:pPr lvl="2"/>
            <a:r>
              <a:rPr lang="sk-SK" smtClean="0"/>
              <a:t>Third level</a:t>
            </a:r>
          </a:p>
          <a:p>
            <a:pPr lvl="3"/>
            <a:r>
              <a:rPr lang="sk-SK" smtClean="0"/>
              <a:t>Fourth level</a:t>
            </a:r>
          </a:p>
          <a:p>
            <a:pPr lvl="4"/>
            <a:r>
              <a:rPr lang="sk-SK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29680" y="1692889"/>
            <a:ext cx="4724526" cy="705515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437" indent="0">
              <a:buNone/>
              <a:defRPr sz="2300" b="1"/>
            </a:lvl2pPr>
            <a:lvl3pPr marL="1042873" indent="0">
              <a:buNone/>
              <a:defRPr sz="2100" b="1"/>
            </a:lvl3pPr>
            <a:lvl4pPr marL="1564310" indent="0">
              <a:buNone/>
              <a:defRPr sz="1800" b="1"/>
            </a:lvl4pPr>
            <a:lvl5pPr marL="2085746" indent="0">
              <a:buNone/>
              <a:defRPr sz="1800" b="1"/>
            </a:lvl5pPr>
            <a:lvl6pPr marL="2607183" indent="0">
              <a:buNone/>
              <a:defRPr sz="1800" b="1"/>
            </a:lvl6pPr>
            <a:lvl7pPr marL="3128620" indent="0">
              <a:buNone/>
              <a:defRPr sz="1800" b="1"/>
            </a:lvl7pPr>
            <a:lvl8pPr marL="3650056" indent="0">
              <a:buNone/>
              <a:defRPr sz="1800" b="1"/>
            </a:lvl8pPr>
            <a:lvl9pPr marL="4171493" indent="0">
              <a:buNone/>
              <a:defRPr sz="1800" b="1"/>
            </a:lvl9pPr>
          </a:lstStyle>
          <a:p>
            <a:pPr lvl="0"/>
            <a:r>
              <a:rPr lang="sk-SK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29680" y="2398404"/>
            <a:ext cx="4724526" cy="4357393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Click to edit Master text styles</a:t>
            </a:r>
          </a:p>
          <a:p>
            <a:pPr lvl="1"/>
            <a:r>
              <a:rPr lang="sk-SK" smtClean="0"/>
              <a:t>Second level</a:t>
            </a:r>
          </a:p>
          <a:p>
            <a:pPr lvl="2"/>
            <a:r>
              <a:rPr lang="sk-SK" smtClean="0"/>
              <a:t>Third level</a:t>
            </a:r>
          </a:p>
          <a:p>
            <a:pPr lvl="3"/>
            <a:r>
              <a:rPr lang="sk-SK" smtClean="0"/>
              <a:t>Fourth level</a:t>
            </a:r>
          </a:p>
          <a:p>
            <a:pPr lvl="4"/>
            <a:r>
              <a:rPr lang="sk-SK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6DD33-D35C-694C-9948-EA1D78776105}" type="datetimeFigureOut">
              <a:rPr lang="en-US" smtClean="0"/>
              <a:t>5/20/2016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9EA91-09AD-0049-A0C4-6DEF3DFC0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315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6DD33-D35C-694C-9948-EA1D78776105}" type="datetimeFigureOut">
              <a:rPr lang="en-US" smtClean="0"/>
              <a:t>5/20/2016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9EA91-09AD-0049-A0C4-6DEF3DFC0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979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6DD33-D35C-694C-9948-EA1D78776105}" type="datetimeFigureOut">
              <a:rPr lang="en-US" smtClean="0"/>
              <a:t>5/20/2016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9EA91-09AD-0049-A0C4-6DEF3DFC0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481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433" y="301113"/>
            <a:ext cx="3516488" cy="1281483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sk-S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8960" y="301114"/>
            <a:ext cx="5975246" cy="6454683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sk-SK" smtClean="0"/>
              <a:t>Click to edit Master text styles</a:t>
            </a:r>
          </a:p>
          <a:p>
            <a:pPr lvl="1"/>
            <a:r>
              <a:rPr lang="sk-SK" smtClean="0"/>
              <a:t>Second level</a:t>
            </a:r>
          </a:p>
          <a:p>
            <a:pPr lvl="2"/>
            <a:r>
              <a:rPr lang="sk-SK" smtClean="0"/>
              <a:t>Third level</a:t>
            </a:r>
          </a:p>
          <a:p>
            <a:pPr lvl="3"/>
            <a:r>
              <a:rPr lang="sk-SK" smtClean="0"/>
              <a:t>Fourth level</a:t>
            </a:r>
          </a:p>
          <a:p>
            <a:pPr lvl="4"/>
            <a:r>
              <a:rPr lang="sk-SK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4433" y="1582597"/>
            <a:ext cx="3516488" cy="5173200"/>
          </a:xfrm>
        </p:spPr>
        <p:txBody>
          <a:bodyPr/>
          <a:lstStyle>
            <a:lvl1pPr marL="0" indent="0">
              <a:buNone/>
              <a:defRPr sz="1600"/>
            </a:lvl1pPr>
            <a:lvl2pPr marL="521437" indent="0">
              <a:buNone/>
              <a:defRPr sz="1400"/>
            </a:lvl2pPr>
            <a:lvl3pPr marL="1042873" indent="0">
              <a:buNone/>
              <a:defRPr sz="1100"/>
            </a:lvl3pPr>
            <a:lvl4pPr marL="1564310" indent="0">
              <a:buNone/>
              <a:defRPr sz="1000"/>
            </a:lvl4pPr>
            <a:lvl5pPr marL="2085746" indent="0">
              <a:buNone/>
              <a:defRPr sz="1000"/>
            </a:lvl5pPr>
            <a:lvl6pPr marL="2607183" indent="0">
              <a:buNone/>
              <a:defRPr sz="1000"/>
            </a:lvl6pPr>
            <a:lvl7pPr marL="3128620" indent="0">
              <a:buNone/>
              <a:defRPr sz="1000"/>
            </a:lvl7pPr>
            <a:lvl8pPr marL="3650056" indent="0">
              <a:buNone/>
              <a:defRPr sz="1000"/>
            </a:lvl8pPr>
            <a:lvl9pPr marL="4171493" indent="0">
              <a:buNone/>
              <a:defRPr sz="1000"/>
            </a:lvl9pPr>
          </a:lstStyle>
          <a:p>
            <a:pPr lvl="0"/>
            <a:r>
              <a:rPr lang="sk-SK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6DD33-D35C-694C-9948-EA1D78776105}" type="datetimeFigureOut">
              <a:rPr lang="en-US" smtClean="0"/>
              <a:t>5/20/2016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9EA91-09AD-0049-A0C4-6DEF3DFC0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329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048" y="5293995"/>
            <a:ext cx="6413183" cy="624986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sk-SK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95048" y="675755"/>
            <a:ext cx="6413183" cy="4537710"/>
          </a:xfrm>
        </p:spPr>
        <p:txBody>
          <a:bodyPr/>
          <a:lstStyle>
            <a:lvl1pPr marL="0" indent="0">
              <a:buNone/>
              <a:defRPr sz="3600"/>
            </a:lvl1pPr>
            <a:lvl2pPr marL="521437" indent="0">
              <a:buNone/>
              <a:defRPr sz="3200"/>
            </a:lvl2pPr>
            <a:lvl3pPr marL="1042873" indent="0">
              <a:buNone/>
              <a:defRPr sz="2700"/>
            </a:lvl3pPr>
            <a:lvl4pPr marL="1564310" indent="0">
              <a:buNone/>
              <a:defRPr sz="2300"/>
            </a:lvl4pPr>
            <a:lvl5pPr marL="2085746" indent="0">
              <a:buNone/>
              <a:defRPr sz="2300"/>
            </a:lvl5pPr>
            <a:lvl6pPr marL="2607183" indent="0">
              <a:buNone/>
              <a:defRPr sz="2300"/>
            </a:lvl6pPr>
            <a:lvl7pPr marL="3128620" indent="0">
              <a:buNone/>
              <a:defRPr sz="2300"/>
            </a:lvl7pPr>
            <a:lvl8pPr marL="3650056" indent="0">
              <a:buNone/>
              <a:defRPr sz="2300"/>
            </a:lvl8pPr>
            <a:lvl9pPr marL="4171493" indent="0">
              <a:buNone/>
              <a:defRPr sz="2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95048" y="5918981"/>
            <a:ext cx="6413183" cy="887584"/>
          </a:xfrm>
        </p:spPr>
        <p:txBody>
          <a:bodyPr/>
          <a:lstStyle>
            <a:lvl1pPr marL="0" indent="0">
              <a:buNone/>
              <a:defRPr sz="1600"/>
            </a:lvl1pPr>
            <a:lvl2pPr marL="521437" indent="0">
              <a:buNone/>
              <a:defRPr sz="1400"/>
            </a:lvl2pPr>
            <a:lvl3pPr marL="1042873" indent="0">
              <a:buNone/>
              <a:defRPr sz="1100"/>
            </a:lvl3pPr>
            <a:lvl4pPr marL="1564310" indent="0">
              <a:buNone/>
              <a:defRPr sz="1000"/>
            </a:lvl4pPr>
            <a:lvl5pPr marL="2085746" indent="0">
              <a:buNone/>
              <a:defRPr sz="1000"/>
            </a:lvl5pPr>
            <a:lvl6pPr marL="2607183" indent="0">
              <a:buNone/>
              <a:defRPr sz="1000"/>
            </a:lvl6pPr>
            <a:lvl7pPr marL="3128620" indent="0">
              <a:buNone/>
              <a:defRPr sz="1000"/>
            </a:lvl7pPr>
            <a:lvl8pPr marL="3650056" indent="0">
              <a:buNone/>
              <a:defRPr sz="1000"/>
            </a:lvl8pPr>
            <a:lvl9pPr marL="4171493" indent="0">
              <a:buNone/>
              <a:defRPr sz="1000"/>
            </a:lvl9pPr>
          </a:lstStyle>
          <a:p>
            <a:pPr lvl="0"/>
            <a:r>
              <a:rPr lang="sk-SK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6DD33-D35C-694C-9948-EA1D78776105}" type="datetimeFigureOut">
              <a:rPr lang="en-US" smtClean="0"/>
              <a:t>5/20/2016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9EA91-09AD-0049-A0C4-6DEF3DFC0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768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432" y="302865"/>
            <a:ext cx="9619774" cy="1260475"/>
          </a:xfrm>
          <a:prstGeom prst="rect">
            <a:avLst/>
          </a:prstGeom>
        </p:spPr>
        <p:txBody>
          <a:bodyPr vert="horz" lIns="104287" tIns="52144" rIns="104287" bIns="52144" rtlCol="0" anchor="ctr">
            <a:normAutofit/>
          </a:bodyPr>
          <a:lstStyle/>
          <a:p>
            <a:r>
              <a:rPr lang="sk-SK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432" y="1764666"/>
            <a:ext cx="9619774" cy="4991131"/>
          </a:xfrm>
          <a:prstGeom prst="rect">
            <a:avLst/>
          </a:prstGeom>
        </p:spPr>
        <p:txBody>
          <a:bodyPr vert="horz" lIns="104287" tIns="52144" rIns="104287" bIns="52144" rtlCol="0">
            <a:normAutofit/>
          </a:bodyPr>
          <a:lstStyle/>
          <a:p>
            <a:pPr lvl="0"/>
            <a:r>
              <a:rPr lang="sk-SK" smtClean="0"/>
              <a:t>Click to edit Master text styles</a:t>
            </a:r>
          </a:p>
          <a:p>
            <a:pPr lvl="1"/>
            <a:r>
              <a:rPr lang="sk-SK" smtClean="0"/>
              <a:t>Second level</a:t>
            </a:r>
          </a:p>
          <a:p>
            <a:pPr lvl="2"/>
            <a:r>
              <a:rPr lang="sk-SK" smtClean="0"/>
              <a:t>Third level</a:t>
            </a:r>
          </a:p>
          <a:p>
            <a:pPr lvl="3"/>
            <a:r>
              <a:rPr lang="sk-SK" smtClean="0"/>
              <a:t>Fourth level</a:t>
            </a:r>
          </a:p>
          <a:p>
            <a:pPr lvl="4"/>
            <a:r>
              <a:rPr lang="sk-S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432" y="7009642"/>
            <a:ext cx="2494016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96DD33-D35C-694C-9948-EA1D78776105}" type="datetimeFigureOut">
              <a:rPr lang="en-US" smtClean="0"/>
              <a:t>5/20/2016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1952" y="7009642"/>
            <a:ext cx="3384735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60190" y="7009642"/>
            <a:ext cx="2494016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99EA91-09AD-0049-A0C4-6DEF3DFC0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044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521437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077" indent="-391077" algn="l" defTabSz="521437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47334" indent="-325898" algn="l" defTabSz="521437" rtl="0" eaLnBrk="1" latinLnBrk="0" hangingPunct="1">
        <a:spcBef>
          <a:spcPct val="20000"/>
        </a:spcBef>
        <a:buFont typeface="Arial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592" indent="-260718" algn="l" defTabSz="521437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028" indent="-260718" algn="l" defTabSz="521437" rtl="0" eaLnBrk="1" latinLnBrk="0" hangingPunct="1">
        <a:spcBef>
          <a:spcPct val="20000"/>
        </a:spcBef>
        <a:buFont typeface="Arial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465" indent="-260718" algn="l" defTabSz="521437" rtl="0" eaLnBrk="1" latinLnBrk="0" hangingPunct="1">
        <a:spcBef>
          <a:spcPct val="20000"/>
        </a:spcBef>
        <a:buFont typeface="Arial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7901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338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0775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211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437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287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31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5746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18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862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056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149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png"/><Relationship Id="rId18" Type="http://schemas.openxmlformats.org/officeDocument/2006/relationships/image" Target="../media/image18.jpeg"/><Relationship Id="rId3" Type="http://schemas.openxmlformats.org/officeDocument/2006/relationships/image" Target="../media/image3.emf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emf"/><Relationship Id="rId16" Type="http://schemas.openxmlformats.org/officeDocument/2006/relationships/image" Target="../media/image16.jpe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emf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10" Type="http://schemas.openxmlformats.org/officeDocument/2006/relationships/image" Target="../media/image10.jpe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jpeg"/><Relationship Id="rId14" Type="http://schemas.openxmlformats.org/officeDocument/2006/relationships/image" Target="../media/image14.png"/><Relationship Id="rId22" Type="http://schemas.openxmlformats.org/officeDocument/2006/relationships/image" Target="../media/image2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7" Type="http://schemas.openxmlformats.org/officeDocument/2006/relationships/image" Target="../media/image24.emf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emf"/><Relationship Id="rId5" Type="http://schemas.openxmlformats.org/officeDocument/2006/relationships/image" Target="../media/image2.emf"/><Relationship Id="rId4" Type="http://schemas.openxmlformats.org/officeDocument/2006/relationships/image" Target="../media/image55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57.jpg"/><Relationship Id="rId7" Type="http://schemas.openxmlformats.org/officeDocument/2006/relationships/image" Target="../media/image3.emf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emf"/><Relationship Id="rId5" Type="http://schemas.openxmlformats.org/officeDocument/2006/relationships/image" Target="../media/image59.emf"/><Relationship Id="rId4" Type="http://schemas.openxmlformats.org/officeDocument/2006/relationships/image" Target="../media/image5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emf"/><Relationship Id="rId3" Type="http://schemas.openxmlformats.org/officeDocument/2006/relationships/image" Target="../media/image63.emf"/><Relationship Id="rId7" Type="http://schemas.openxmlformats.org/officeDocument/2006/relationships/image" Target="../media/image24.em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emf"/><Relationship Id="rId5" Type="http://schemas.openxmlformats.org/officeDocument/2006/relationships/image" Target="../media/image2.emf"/><Relationship Id="rId4" Type="http://schemas.openxmlformats.org/officeDocument/2006/relationships/image" Target="../media/image64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67.png"/><Relationship Id="rId7" Type="http://schemas.openxmlformats.org/officeDocument/2006/relationships/image" Target="../media/image3.emf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emf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24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image" Target="../media/image29.jpg"/><Relationship Id="rId7" Type="http://schemas.openxmlformats.org/officeDocument/2006/relationships/image" Target="../media/image2.emf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emf"/><Relationship Id="rId5" Type="http://schemas.openxmlformats.org/officeDocument/2006/relationships/image" Target="../media/image31.jpg"/><Relationship Id="rId4" Type="http://schemas.openxmlformats.org/officeDocument/2006/relationships/image" Target="../media/image30.jpg"/><Relationship Id="rId9" Type="http://schemas.openxmlformats.org/officeDocument/2006/relationships/image" Target="../media/image24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34.jpg"/><Relationship Id="rId7" Type="http://schemas.openxmlformats.org/officeDocument/2006/relationships/image" Target="../media/image3.emf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emf"/><Relationship Id="rId5" Type="http://schemas.openxmlformats.org/officeDocument/2006/relationships/image" Target="../media/image36.jpg"/><Relationship Id="rId4" Type="http://schemas.openxmlformats.org/officeDocument/2006/relationships/image" Target="../media/image3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24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emf"/><Relationship Id="rId5" Type="http://schemas.openxmlformats.org/officeDocument/2006/relationships/image" Target="../media/image2.emf"/><Relationship Id="rId4" Type="http://schemas.openxmlformats.org/officeDocument/2006/relationships/image" Target="../media/image39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32.emf"/><Relationship Id="rId7" Type="http://schemas.openxmlformats.org/officeDocument/2006/relationships/image" Target="../media/image3.emf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emf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44.jpeg"/><Relationship Id="rId7" Type="http://schemas.openxmlformats.org/officeDocument/2006/relationships/image" Target="../media/image3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emf"/><Relationship Id="rId5" Type="http://schemas.openxmlformats.org/officeDocument/2006/relationships/image" Target="../media/image46.emf"/><Relationship Id="rId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412089" y="1687766"/>
            <a:ext cx="9985613" cy="955785"/>
          </a:xfrm>
          <a:prstGeom prst="rect">
            <a:avLst/>
          </a:prstGeom>
          <a:solidFill>
            <a:srgbClr val="0092D2"/>
          </a:solidFill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014033" y="1621771"/>
            <a:ext cx="8608709" cy="1090814"/>
          </a:xfrm>
          <a:prstGeom prst="rect">
            <a:avLst/>
          </a:prstGeom>
        </p:spPr>
        <p:txBody>
          <a:bodyPr vert="horz" lIns="104287" tIns="52144" rIns="104287" bIns="52144" rtlCol="0" anchor="ctr">
            <a:normAutofit/>
          </a:bodyPr>
          <a:lstStyle>
            <a:lvl1pPr algn="ctr" defTabSz="5214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6000" b="1" dirty="0" smtClean="0">
                <a:solidFill>
                  <a:schemeClr val="bg1"/>
                </a:solidFill>
                <a:latin typeface="Trebuchet MS"/>
                <a:cs typeface="Trebuchet MS"/>
              </a:rPr>
              <a:t>ROZBEHAŤ BANKÁROV</a:t>
            </a:r>
            <a:endParaRPr lang="en-US" sz="6000" b="1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47071"/>
            <a:ext cx="10688638" cy="802655"/>
          </a:xfrm>
        </p:spPr>
        <p:txBody>
          <a:bodyPr>
            <a:normAutofit/>
          </a:bodyPr>
          <a:lstStyle/>
          <a:p>
            <a:r>
              <a:rPr lang="sk-SK" sz="2400" b="1" dirty="0" smtClean="0">
                <a:solidFill>
                  <a:srgbClr val="00213F"/>
                </a:solidFill>
                <a:latin typeface="Trebuchet MS"/>
                <a:cs typeface="Trebuchet MS"/>
              </a:rPr>
              <a:t>AKO SA NÁM PODARILO</a:t>
            </a:r>
            <a:endParaRPr lang="en-US" sz="2400" b="1" dirty="0">
              <a:solidFill>
                <a:srgbClr val="00213F"/>
              </a:solidFill>
              <a:latin typeface="Trebuchet MS"/>
              <a:cs typeface="Trebuchet M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9782" y="239080"/>
            <a:ext cx="774960" cy="73849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090" y="299284"/>
            <a:ext cx="978305" cy="647968"/>
          </a:xfrm>
          <a:prstGeom prst="rect">
            <a:avLst/>
          </a:prstGeom>
        </p:spPr>
      </p:pic>
      <p:pic>
        <p:nvPicPr>
          <p:cNvPr id="19" name="Obrázo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176" y="2865596"/>
            <a:ext cx="2045566" cy="2096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Obrázo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394" y="3508819"/>
            <a:ext cx="1654638" cy="16960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Obrázok 1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922" y="2974341"/>
            <a:ext cx="1208332" cy="12385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" name="Obrázok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167" y="2865596"/>
            <a:ext cx="1944372" cy="19929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Obrázok 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084" y="3118698"/>
            <a:ext cx="1062929" cy="14335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4" name="Obrázok 19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3573" y="3118698"/>
            <a:ext cx="1258338" cy="12897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" name="Obrázok 14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004" y="4915833"/>
            <a:ext cx="1543640" cy="15822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6" name="Obrázok 24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634" y="4915833"/>
            <a:ext cx="1777627" cy="13014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7" name="Obrázok 10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906" y="5674810"/>
            <a:ext cx="1379947" cy="14144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8" name="Obrázok 11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91" y="4141019"/>
            <a:ext cx="1486169" cy="15233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9" name="Obrázok 5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763" y="4727999"/>
            <a:ext cx="1546979" cy="15856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" name="Obrázok 9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436" y="5938594"/>
            <a:ext cx="1091649" cy="11189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1" name="Obrázok 22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27" y="5843179"/>
            <a:ext cx="1215684" cy="12460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2" name="Obrázok 6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060" y="5917341"/>
            <a:ext cx="1382009" cy="14165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3" name="Obrázok 13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31" y="3150504"/>
            <a:ext cx="1451053" cy="10623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4" name="Obrázok 23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531" y="5416507"/>
            <a:ext cx="1344951" cy="13785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5" name="Obrázok 1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922" y="4357003"/>
            <a:ext cx="1181068" cy="12105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6" name="Obrázok 16"/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084" y="6469676"/>
            <a:ext cx="841083" cy="8621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7" name="Obrázok 17"/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955" y="6400104"/>
            <a:ext cx="950474" cy="9742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8" name="Obrázok 21"/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67" y="4799762"/>
            <a:ext cx="1040519" cy="10665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414279" y="361230"/>
            <a:ext cx="983423" cy="59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1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590882" y="1688518"/>
            <a:ext cx="9791333" cy="3287384"/>
          </a:xfrm>
          <a:prstGeom prst="rect">
            <a:avLst/>
          </a:prstGeom>
        </p:spPr>
        <p:txBody>
          <a:bodyPr vert="horz" lIns="104287" tIns="52144" rIns="104287" bIns="52144" rtlCol="0" anchor="ctr">
            <a:normAutofit/>
          </a:bodyPr>
          <a:lstStyle>
            <a:lvl1pPr algn="ctr" defTabSz="5214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k-SK" sz="2000" dirty="0" smtClean="0">
                <a:solidFill>
                  <a:schemeClr val="bg1">
                    <a:lumMod val="50000"/>
                  </a:schemeClr>
                </a:solidFill>
                <a:latin typeface="Trebuchet MS"/>
                <a:cs typeface="Trebuchet MS"/>
              </a:rPr>
              <a:t>Symbolickým vyvrcholením celého príbehu charitatívnych aktivít spojených s podujatím pod názvom </a:t>
            </a:r>
            <a:r>
              <a:rPr lang="sk-SK" sz="2000" b="1" dirty="0" smtClean="0">
                <a:solidFill>
                  <a:schemeClr val="bg1">
                    <a:lumMod val="50000"/>
                  </a:schemeClr>
                </a:solidFill>
                <a:latin typeface="Trebuchet MS"/>
                <a:cs typeface="Trebuchet MS"/>
              </a:rPr>
              <a:t>43.kilometer </a:t>
            </a:r>
            <a:r>
              <a:rPr lang="sk-SK" sz="2000" dirty="0" smtClean="0">
                <a:solidFill>
                  <a:schemeClr val="bg1">
                    <a:lumMod val="50000"/>
                  </a:schemeClr>
                </a:solidFill>
                <a:latin typeface="Trebuchet MS"/>
                <a:cs typeface="Trebuchet MS"/>
              </a:rPr>
              <a:t>bolo odovzdanie šeku vo výške 12.000 €, </a:t>
            </a:r>
            <a:br>
              <a:rPr lang="sk-SK" sz="2000" dirty="0" smtClean="0">
                <a:solidFill>
                  <a:schemeClr val="bg1">
                    <a:lumMod val="50000"/>
                  </a:schemeClr>
                </a:solidFill>
                <a:latin typeface="Trebuchet MS"/>
                <a:cs typeface="Trebuchet MS"/>
              </a:rPr>
            </a:br>
            <a:r>
              <a:rPr lang="sk-SK" sz="2000" dirty="0" smtClean="0">
                <a:solidFill>
                  <a:schemeClr val="bg1">
                    <a:lumMod val="50000"/>
                  </a:schemeClr>
                </a:solidFill>
                <a:latin typeface="Trebuchet MS"/>
                <a:cs typeface="Trebuchet MS"/>
              </a:rPr>
              <a:t>kde ČSOB venovala sumu </a:t>
            </a:r>
            <a:r>
              <a:rPr lang="sk-SK" sz="2000" b="1" dirty="0" smtClean="0">
                <a:solidFill>
                  <a:schemeClr val="bg1">
                    <a:lumMod val="50000"/>
                  </a:schemeClr>
                </a:solidFill>
                <a:latin typeface="Trebuchet MS"/>
                <a:cs typeface="Trebuchet MS"/>
              </a:rPr>
              <a:t>1 € za každého účastníka </a:t>
            </a:r>
            <a:r>
              <a:rPr lang="sk-SK" sz="2000" dirty="0" smtClean="0">
                <a:solidFill>
                  <a:schemeClr val="bg1">
                    <a:lumMod val="50000"/>
                  </a:schemeClr>
                </a:solidFill>
                <a:latin typeface="Trebuchet MS"/>
                <a:cs typeface="Trebuchet MS"/>
              </a:rPr>
              <a:t>ČSOB Bratislava Marathon 2016 Kontu bariéry. Šek odovzdal v závere podujatia generálny riaditeľ ČSOB Daniel Kollár riaditeľke Konta Bariéry Alene Kuišovej.</a:t>
            </a:r>
          </a:p>
          <a:p>
            <a:pPr algn="l"/>
            <a:endParaRPr lang="sk-SK" sz="2000" dirty="0" smtClean="0">
              <a:solidFill>
                <a:schemeClr val="bg1">
                  <a:lumMod val="50000"/>
                </a:schemeClr>
              </a:solidFill>
              <a:latin typeface="Trebuchet MS"/>
              <a:cs typeface="Trebuchet MS"/>
            </a:endParaRPr>
          </a:p>
          <a:p>
            <a:pPr algn="l"/>
            <a:r>
              <a:rPr lang="cs-CZ" sz="2000" dirty="0" err="1">
                <a:solidFill>
                  <a:srgbClr val="00213F"/>
                </a:solidFill>
                <a:latin typeface="Trebuchet MS"/>
                <a:cs typeface="Trebuchet MS"/>
              </a:rPr>
              <a:t>Obaja</a:t>
            </a:r>
            <a:r>
              <a:rPr lang="cs-CZ" sz="2000" dirty="0">
                <a:solidFill>
                  <a:srgbClr val="00213F"/>
                </a:solidFill>
                <a:latin typeface="Trebuchet MS"/>
                <a:cs typeface="Trebuchet MS"/>
              </a:rPr>
              <a:t> </a:t>
            </a:r>
            <a:r>
              <a:rPr lang="cs-CZ" sz="2000" dirty="0" err="1">
                <a:solidFill>
                  <a:srgbClr val="00213F"/>
                </a:solidFill>
                <a:latin typeface="Trebuchet MS"/>
                <a:cs typeface="Trebuchet MS"/>
              </a:rPr>
              <a:t>sa</a:t>
            </a:r>
            <a:r>
              <a:rPr lang="cs-CZ" sz="2000" dirty="0">
                <a:solidFill>
                  <a:srgbClr val="00213F"/>
                </a:solidFill>
                <a:latin typeface="Trebuchet MS"/>
                <a:cs typeface="Trebuchet MS"/>
              </a:rPr>
              <a:t> </a:t>
            </a:r>
            <a:r>
              <a:rPr lang="cs-CZ" sz="2000" dirty="0" smtClean="0">
                <a:solidFill>
                  <a:srgbClr val="00213F"/>
                </a:solidFill>
                <a:latin typeface="Trebuchet MS"/>
                <a:cs typeface="Trebuchet MS"/>
              </a:rPr>
              <a:t>akcie aj </a:t>
            </a:r>
            <a:r>
              <a:rPr lang="cs-CZ" sz="2000" dirty="0" err="1" smtClean="0">
                <a:solidFill>
                  <a:srgbClr val="00213F"/>
                </a:solidFill>
                <a:latin typeface="Trebuchet MS"/>
                <a:cs typeface="Trebuchet MS"/>
              </a:rPr>
              <a:t>aktívne</a:t>
            </a:r>
            <a:r>
              <a:rPr lang="cs-CZ" sz="2000" dirty="0" smtClean="0">
                <a:solidFill>
                  <a:srgbClr val="00213F"/>
                </a:solidFill>
                <a:latin typeface="Trebuchet MS"/>
                <a:cs typeface="Trebuchet MS"/>
              </a:rPr>
              <a:t> zúčastnili </a:t>
            </a:r>
          </a:p>
          <a:p>
            <a:pPr algn="l"/>
            <a:r>
              <a:rPr lang="cs-CZ" sz="2000" dirty="0" err="1" smtClean="0">
                <a:solidFill>
                  <a:srgbClr val="00213F"/>
                </a:solidFill>
                <a:latin typeface="Trebuchet MS"/>
                <a:cs typeface="Trebuchet MS"/>
              </a:rPr>
              <a:t>ako</a:t>
            </a:r>
            <a:r>
              <a:rPr lang="cs-CZ" sz="2000" dirty="0" smtClean="0">
                <a:solidFill>
                  <a:srgbClr val="00213F"/>
                </a:solidFill>
                <a:latin typeface="Trebuchet MS"/>
                <a:cs typeface="Trebuchet MS"/>
              </a:rPr>
              <a:t> </a:t>
            </a:r>
            <a:r>
              <a:rPr lang="cs-CZ" sz="2000" dirty="0" err="1">
                <a:solidFill>
                  <a:srgbClr val="00213F"/>
                </a:solidFill>
                <a:latin typeface="Trebuchet MS"/>
                <a:cs typeface="Trebuchet MS"/>
              </a:rPr>
              <a:t>bežci</a:t>
            </a:r>
            <a:r>
              <a:rPr lang="cs-CZ" sz="2000" dirty="0">
                <a:solidFill>
                  <a:srgbClr val="00213F"/>
                </a:solidFill>
                <a:latin typeface="Trebuchet MS"/>
                <a:cs typeface="Trebuchet MS"/>
              </a:rPr>
              <a:t> v </a:t>
            </a:r>
            <a:r>
              <a:rPr lang="cs-CZ" sz="2000" dirty="0" err="1" smtClean="0">
                <a:solidFill>
                  <a:srgbClr val="00213F"/>
                </a:solidFill>
                <a:latin typeface="Trebuchet MS"/>
                <a:cs typeface="Trebuchet MS"/>
              </a:rPr>
              <a:t>kategórii</a:t>
            </a:r>
            <a:r>
              <a:rPr lang="cs-CZ" sz="2000" dirty="0" smtClean="0">
                <a:solidFill>
                  <a:srgbClr val="00213F"/>
                </a:solidFill>
                <a:latin typeface="Trebuchet MS"/>
                <a:cs typeface="Trebuchet MS"/>
              </a:rPr>
              <a:t> </a:t>
            </a:r>
            <a:r>
              <a:rPr lang="cs-CZ" sz="2000" dirty="0" err="1" smtClean="0">
                <a:solidFill>
                  <a:srgbClr val="00213F"/>
                </a:solidFill>
                <a:latin typeface="Trebuchet MS"/>
                <a:cs typeface="Trebuchet MS"/>
              </a:rPr>
              <a:t>polmaratón</a:t>
            </a:r>
            <a:r>
              <a:rPr lang="cs-CZ" sz="2000" dirty="0">
                <a:solidFill>
                  <a:srgbClr val="00213F"/>
                </a:solidFill>
                <a:latin typeface="Trebuchet MS"/>
                <a:cs typeface="Trebuchet MS"/>
              </a:rPr>
              <a:t>.</a:t>
            </a:r>
          </a:p>
          <a:p>
            <a:pPr algn="l"/>
            <a:endParaRPr lang="sk-SK" sz="2000" dirty="0" smtClean="0">
              <a:solidFill>
                <a:schemeClr val="bg1">
                  <a:lumMod val="50000"/>
                </a:schemeClr>
              </a:solidFill>
              <a:latin typeface="Trebuchet MS"/>
              <a:cs typeface="Trebuchet MS"/>
            </a:endParaRPr>
          </a:p>
          <a:p>
            <a:pPr algn="l"/>
            <a:endParaRPr lang="sk-SK" sz="2000" b="1" u="sng" dirty="0">
              <a:solidFill>
                <a:schemeClr val="bg1">
                  <a:lumMod val="50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2" y="665786"/>
            <a:ext cx="3471560" cy="783653"/>
          </a:xfrm>
          <a:prstGeom prst="rect">
            <a:avLst/>
          </a:prstGeom>
          <a:solidFill>
            <a:srgbClr val="0092D2"/>
          </a:solidFill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91889" y="493108"/>
            <a:ext cx="2724492" cy="1090814"/>
          </a:xfrm>
          <a:prstGeom prst="rect">
            <a:avLst/>
          </a:prstGeom>
        </p:spPr>
        <p:txBody>
          <a:bodyPr vert="horz" lIns="104287" tIns="52144" rIns="104287" bIns="52144" rtlCol="0" anchor="ctr">
            <a:normAutofit/>
          </a:bodyPr>
          <a:lstStyle>
            <a:lvl1pPr algn="ctr" defTabSz="5214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6000" b="1" dirty="0" smtClean="0">
                <a:solidFill>
                  <a:schemeClr val="bg1"/>
                </a:solidFill>
                <a:latin typeface="Trebuchet MS"/>
                <a:cs typeface="Trebuchet MS"/>
              </a:rPr>
              <a:t>SRDCE</a:t>
            </a:r>
            <a:endParaRPr lang="en-US" sz="6000" b="1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8230" y="-14946"/>
            <a:ext cx="3038268" cy="802655"/>
          </a:xfrm>
        </p:spPr>
        <p:txBody>
          <a:bodyPr>
            <a:normAutofit/>
          </a:bodyPr>
          <a:lstStyle/>
          <a:p>
            <a:r>
              <a:rPr lang="sk-SK" sz="2400" b="1" dirty="0" smtClean="0">
                <a:solidFill>
                  <a:srgbClr val="00213F"/>
                </a:solidFill>
                <a:latin typeface="Trebuchet MS"/>
                <a:cs typeface="Trebuchet MS"/>
              </a:rPr>
              <a:t>MY VÁM UKÁŽEME </a:t>
            </a:r>
            <a:endParaRPr lang="en-US" sz="2400" b="1" dirty="0">
              <a:solidFill>
                <a:srgbClr val="00213F"/>
              </a:solidFill>
              <a:latin typeface="Trebuchet MS"/>
              <a:cs typeface="Trebuchet MS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562066" y="5364418"/>
            <a:ext cx="3174327" cy="2106914"/>
          </a:xfrm>
          <a:prstGeom prst="rect">
            <a:avLst/>
          </a:prstGeom>
        </p:spPr>
        <p:txBody>
          <a:bodyPr vert="horz" lIns="104287" tIns="52144" rIns="104287" bIns="52144" rtlCol="0" anchor="ctr">
            <a:noAutofit/>
          </a:bodyPr>
          <a:lstStyle>
            <a:lvl1pPr algn="ctr" defTabSz="5214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sk-SK" sz="1600" dirty="0" smtClean="0">
                <a:solidFill>
                  <a:schemeClr val="bg1">
                    <a:lumMod val="50000"/>
                  </a:schemeClr>
                </a:solidFill>
                <a:latin typeface="Trebuchet MS"/>
                <a:cs typeface="Trebuchet MS"/>
              </a:rPr>
              <a:t>Daniel Kollár dobehol </a:t>
            </a:r>
          </a:p>
          <a:p>
            <a:pPr algn="r"/>
            <a:r>
              <a:rPr lang="sk-SK" sz="1600" dirty="0" smtClean="0">
                <a:solidFill>
                  <a:schemeClr val="bg1">
                    <a:lumMod val="50000"/>
                  </a:schemeClr>
                </a:solidFill>
                <a:latin typeface="Trebuchet MS"/>
                <a:cs typeface="Trebuchet MS"/>
              </a:rPr>
              <a:t>v čase 02:04:33</a:t>
            </a:r>
          </a:p>
          <a:p>
            <a:pPr algn="r"/>
            <a:r>
              <a:rPr lang="sk-SK" sz="1600" dirty="0" smtClean="0">
                <a:solidFill>
                  <a:schemeClr val="bg1">
                    <a:lumMod val="50000"/>
                  </a:schemeClr>
                </a:solidFill>
                <a:latin typeface="Trebuchet MS"/>
                <a:cs typeface="Trebuchet MS"/>
              </a:rPr>
              <a:t/>
            </a:r>
            <a:br>
              <a:rPr lang="sk-SK" sz="1600" dirty="0" smtClean="0">
                <a:solidFill>
                  <a:schemeClr val="bg1">
                    <a:lumMod val="50000"/>
                  </a:schemeClr>
                </a:solidFill>
                <a:latin typeface="Trebuchet MS"/>
                <a:cs typeface="Trebuchet MS"/>
              </a:rPr>
            </a:br>
            <a:r>
              <a:rPr lang="sk-SK" sz="1600" dirty="0" smtClean="0">
                <a:solidFill>
                  <a:schemeClr val="bg1">
                    <a:lumMod val="50000"/>
                  </a:schemeClr>
                </a:solidFill>
                <a:latin typeface="Trebuchet MS"/>
                <a:cs typeface="Trebuchet MS"/>
              </a:rPr>
              <a:t>Alena Kuišová </a:t>
            </a:r>
          </a:p>
          <a:p>
            <a:pPr algn="r"/>
            <a:r>
              <a:rPr lang="sk-SK" sz="1600" dirty="0" smtClean="0">
                <a:solidFill>
                  <a:schemeClr val="bg1">
                    <a:lumMod val="50000"/>
                  </a:schemeClr>
                </a:solidFill>
                <a:latin typeface="Trebuchet MS"/>
                <a:cs typeface="Trebuchet MS"/>
              </a:rPr>
              <a:t>v čase 01:53:52</a:t>
            </a:r>
            <a:endParaRPr lang="sk-SK" sz="1600" dirty="0">
              <a:solidFill>
                <a:schemeClr val="bg1">
                  <a:lumMod val="50000"/>
                </a:schemeClr>
              </a:solidFill>
              <a:latin typeface="Trebuchet MS"/>
              <a:cs typeface="Trebuchet MS"/>
            </a:endParaRPr>
          </a:p>
        </p:txBody>
      </p:sp>
      <p:pic>
        <p:nvPicPr>
          <p:cNvPr id="10" name="Obrázo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148" y="3649074"/>
            <a:ext cx="5138415" cy="34256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4337" y="4454177"/>
            <a:ext cx="1155147" cy="12227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9743" y="239080"/>
            <a:ext cx="774960" cy="7384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1051" y="299284"/>
            <a:ext cx="978305" cy="64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14279" y="361230"/>
            <a:ext cx="983423" cy="59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15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590882" y="1494263"/>
            <a:ext cx="9509441" cy="1419553"/>
          </a:xfrm>
          <a:prstGeom prst="rect">
            <a:avLst/>
          </a:prstGeom>
        </p:spPr>
        <p:txBody>
          <a:bodyPr vert="horz" lIns="104287" tIns="52144" rIns="104287" bIns="52144" rtlCol="0" anchor="ctr">
            <a:normAutofit/>
          </a:bodyPr>
          <a:lstStyle>
            <a:lvl1pPr algn="ctr" defTabSz="5214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k-SK" sz="2000" dirty="0" smtClean="0">
                <a:solidFill>
                  <a:schemeClr val="bg1">
                    <a:lumMod val="50000"/>
                  </a:schemeClr>
                </a:solidFill>
                <a:latin typeface="Trebuchet MS"/>
                <a:cs typeface="Trebuchet MS"/>
              </a:rPr>
              <a:t>Nielen zamestnanci ČSOB, ale aj klienti ČSOB využívajú výhody a synergie partnerstva na podujatí, čo pomáha k budovaniu užšieho vzťahu a prepojenia medzi klientmi a samotnou ČSOB.</a:t>
            </a:r>
            <a:endParaRPr lang="sk-SK" sz="2000" u="sng" dirty="0">
              <a:solidFill>
                <a:schemeClr val="bg1">
                  <a:lumMod val="50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3" y="665786"/>
            <a:ext cx="4049100" cy="783653"/>
          </a:xfrm>
          <a:prstGeom prst="rect">
            <a:avLst/>
          </a:prstGeom>
          <a:solidFill>
            <a:srgbClr val="0092D2"/>
          </a:solidFill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71354" y="508051"/>
            <a:ext cx="3577743" cy="1090814"/>
          </a:xfrm>
          <a:prstGeom prst="rect">
            <a:avLst/>
          </a:prstGeom>
        </p:spPr>
        <p:txBody>
          <a:bodyPr vert="horz" lIns="104287" tIns="52144" rIns="104287" bIns="52144" rtlCol="0" anchor="ctr">
            <a:normAutofit fontScale="92500"/>
          </a:bodyPr>
          <a:lstStyle>
            <a:lvl1pPr algn="ctr" defTabSz="5214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6000" b="1" dirty="0" smtClean="0">
                <a:solidFill>
                  <a:schemeClr val="bg1"/>
                </a:solidFill>
                <a:latin typeface="Trebuchet MS"/>
                <a:cs typeface="Trebuchet MS"/>
              </a:rPr>
              <a:t>LOJALITU</a:t>
            </a:r>
            <a:endParaRPr lang="en-US" sz="6000" b="1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8230" y="-14946"/>
            <a:ext cx="3038268" cy="802655"/>
          </a:xfrm>
        </p:spPr>
        <p:txBody>
          <a:bodyPr>
            <a:normAutofit/>
          </a:bodyPr>
          <a:lstStyle/>
          <a:p>
            <a:r>
              <a:rPr lang="sk-SK" sz="2400" b="1" dirty="0" smtClean="0">
                <a:solidFill>
                  <a:srgbClr val="00213F"/>
                </a:solidFill>
                <a:latin typeface="Trebuchet MS"/>
                <a:cs typeface="Trebuchet MS"/>
              </a:rPr>
              <a:t>MY VÁM UKÁŽEME </a:t>
            </a:r>
            <a:endParaRPr lang="en-US" sz="2400" b="1" dirty="0">
              <a:solidFill>
                <a:srgbClr val="00213F"/>
              </a:solidFill>
              <a:latin typeface="Trebuchet MS"/>
              <a:cs typeface="Trebuchet MS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590882" y="5532206"/>
            <a:ext cx="8755986" cy="1792521"/>
          </a:xfrm>
          <a:prstGeom prst="rect">
            <a:avLst/>
          </a:prstGeom>
        </p:spPr>
        <p:txBody>
          <a:bodyPr vert="horz" lIns="104287" tIns="52144" rIns="104287" bIns="52144" rtlCol="0" anchor="ctr">
            <a:noAutofit/>
          </a:bodyPr>
          <a:lstStyle>
            <a:lvl1pPr algn="ctr" defTabSz="5214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k-SK" sz="1600" b="1" dirty="0" smtClean="0">
                <a:solidFill>
                  <a:srgbClr val="00213F"/>
                </a:solidFill>
                <a:latin typeface="Trebuchet MS"/>
                <a:cs typeface="Trebuchet MS"/>
              </a:rPr>
              <a:t>Zvýhodnené štartovné </a:t>
            </a:r>
            <a:r>
              <a:rPr lang="sk-SK" sz="1600" dirty="0" smtClean="0">
                <a:solidFill>
                  <a:srgbClr val="00213F"/>
                </a:solidFill>
                <a:latin typeface="Trebuchet MS"/>
                <a:cs typeface="Trebuchet MS"/>
              </a:rPr>
              <a:t>ako jeden z benefitov využilo za posledné 3 roky takmer </a:t>
            </a:r>
          </a:p>
          <a:p>
            <a:pPr algn="l"/>
            <a:r>
              <a:rPr lang="sk-SK" sz="1600" dirty="0" smtClean="0">
                <a:solidFill>
                  <a:srgbClr val="00213F"/>
                </a:solidFill>
                <a:latin typeface="Trebuchet MS"/>
                <a:cs typeface="Trebuchet MS"/>
              </a:rPr>
              <a:t>3000 klientov a táto aktivita má stále rastúci trend, v dôsledku čoho ČSOB ako spoločnosť podporujúca zdravý životný štýl nielen svojich zamestnancov, ale aj klientov, rozšírila partnerstvo s BE COOL, s.r.o. aj na ďalších športových podujatiach organizovaných počas roka po celom Slovensku (zimná séria, ženský či nočný beh).</a:t>
            </a:r>
            <a:endParaRPr lang="sk-SK" sz="1600" dirty="0">
              <a:solidFill>
                <a:srgbClr val="00213F"/>
              </a:solidFill>
              <a:latin typeface="Trebuchet MS"/>
              <a:cs typeface="Trebuchet MS"/>
            </a:endParaRPr>
          </a:p>
        </p:txBody>
      </p:sp>
      <p:pic>
        <p:nvPicPr>
          <p:cNvPr id="7" name="Picture 6" descr="voucher MARATON desiatk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01">
            <a:off x="5752555" y="2824459"/>
            <a:ext cx="4153832" cy="19588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voucher MARAT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1813">
            <a:off x="928169" y="3026849"/>
            <a:ext cx="4877603" cy="2300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081748">
            <a:off x="8872749" y="5298081"/>
            <a:ext cx="1079210" cy="14873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9743" y="239080"/>
            <a:ext cx="774960" cy="7384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1051" y="299284"/>
            <a:ext cx="978305" cy="64796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14279" y="361230"/>
            <a:ext cx="983423" cy="59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27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590882" y="1394280"/>
            <a:ext cx="9509441" cy="1135644"/>
          </a:xfrm>
          <a:prstGeom prst="rect">
            <a:avLst/>
          </a:prstGeom>
        </p:spPr>
        <p:txBody>
          <a:bodyPr vert="horz" lIns="104287" tIns="52144" rIns="104287" bIns="52144" rtlCol="0" anchor="ctr">
            <a:normAutofit/>
          </a:bodyPr>
          <a:lstStyle>
            <a:lvl1pPr algn="ctr" defTabSz="5214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k-SK" sz="2000" dirty="0" smtClean="0">
                <a:solidFill>
                  <a:schemeClr val="bg1">
                    <a:lumMod val="50000"/>
                  </a:schemeClr>
                </a:solidFill>
                <a:latin typeface="Trebuchet MS"/>
                <a:cs typeface="Trebuchet MS"/>
              </a:rPr>
              <a:t>Športové tričká, v ktorých bežia účastníci jednotlivých behov </a:t>
            </a:r>
          </a:p>
          <a:p>
            <a:pPr algn="l"/>
            <a:r>
              <a:rPr lang="sk-SK" sz="2000" dirty="0" smtClean="0">
                <a:solidFill>
                  <a:schemeClr val="bg1">
                    <a:lumMod val="50000"/>
                  </a:schemeClr>
                </a:solidFill>
                <a:latin typeface="Trebuchet MS"/>
                <a:cs typeface="Trebuchet MS"/>
              </a:rPr>
              <a:t>nesú základné hodnoty nielen športu, ale aj ČSOB ako takej...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-2" y="665786"/>
            <a:ext cx="4318324" cy="783653"/>
          </a:xfrm>
          <a:prstGeom prst="rect">
            <a:avLst/>
          </a:prstGeom>
          <a:solidFill>
            <a:srgbClr val="0092D2"/>
          </a:solidFill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94214" y="493108"/>
            <a:ext cx="4446898" cy="1090814"/>
          </a:xfrm>
          <a:prstGeom prst="rect">
            <a:avLst/>
          </a:prstGeom>
        </p:spPr>
        <p:txBody>
          <a:bodyPr vert="horz" lIns="104287" tIns="52144" rIns="104287" bIns="52144" rtlCol="0" anchor="ctr">
            <a:normAutofit/>
          </a:bodyPr>
          <a:lstStyle>
            <a:lvl1pPr algn="ctr" defTabSz="5214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6000" b="1" dirty="0" smtClean="0">
                <a:solidFill>
                  <a:schemeClr val="bg1"/>
                </a:solidFill>
                <a:latin typeface="Trebuchet MS"/>
                <a:cs typeface="Trebuchet MS"/>
              </a:rPr>
              <a:t>HODNOTY</a:t>
            </a:r>
            <a:endParaRPr lang="en-US" sz="6000" b="1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8230" y="-14946"/>
            <a:ext cx="3038268" cy="802655"/>
          </a:xfrm>
        </p:spPr>
        <p:txBody>
          <a:bodyPr>
            <a:normAutofit/>
          </a:bodyPr>
          <a:lstStyle/>
          <a:p>
            <a:r>
              <a:rPr lang="sk-SK" sz="2400" b="1" dirty="0" smtClean="0">
                <a:solidFill>
                  <a:srgbClr val="00213F"/>
                </a:solidFill>
                <a:latin typeface="Trebuchet MS"/>
                <a:cs typeface="Trebuchet MS"/>
              </a:rPr>
              <a:t>MY VÁM UKÁŽEME </a:t>
            </a:r>
            <a:endParaRPr lang="en-US" sz="2400" b="1" dirty="0">
              <a:solidFill>
                <a:srgbClr val="00213F"/>
              </a:solidFill>
              <a:latin typeface="Trebuchet MS"/>
              <a:cs typeface="Trebuchet MS"/>
            </a:endParaRPr>
          </a:p>
        </p:txBody>
      </p:sp>
      <p:pic>
        <p:nvPicPr>
          <p:cNvPr id="8" name="Picture 7" descr="tri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42" y="3176920"/>
            <a:ext cx="3210556" cy="32105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 descr="tri0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958" y="3333458"/>
            <a:ext cx="3210555" cy="32105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tri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146" y="2676386"/>
            <a:ext cx="3344800" cy="3344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2825" y="1910810"/>
            <a:ext cx="1004745" cy="1384691"/>
          </a:xfrm>
          <a:prstGeom prst="rect">
            <a:avLst/>
          </a:prstGeom>
        </p:spPr>
      </p:pic>
      <p:sp>
        <p:nvSpPr>
          <p:cNvPr id="6" name="Obdĺžnik 5"/>
          <p:cNvSpPr/>
          <p:nvPr/>
        </p:nvSpPr>
        <p:spPr>
          <a:xfrm>
            <a:off x="-377404" y="6657282"/>
            <a:ext cx="112436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000" dirty="0" smtClean="0">
                <a:solidFill>
                  <a:schemeClr val="tx2">
                    <a:lumMod val="50000"/>
                  </a:schemeClr>
                </a:solidFill>
              </a:rPr>
              <a:t>             </a:t>
            </a:r>
            <a:r>
              <a:rPr lang="sk-SK" sz="2000" b="1" dirty="0" smtClean="0">
                <a:solidFill>
                  <a:schemeClr val="tx2">
                    <a:lumMod val="50000"/>
                  </a:schemeClr>
                </a:solidFill>
              </a:rPr>
              <a:t>SRDCE – NÁDYCH – VÝDYCH – POCIT - ÚDER SRDCA – POHYB - KDE VÍŤAZOM JE KAŽDÝ - ÚSPECH</a:t>
            </a:r>
            <a:endParaRPr lang="sk-SK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Obdĺžnik 6"/>
          <p:cNvSpPr/>
          <p:nvPr/>
        </p:nvSpPr>
        <p:spPr>
          <a:xfrm>
            <a:off x="1612340" y="7091026"/>
            <a:ext cx="77484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600" dirty="0" smtClean="0">
                <a:solidFill>
                  <a:schemeClr val="bg1">
                    <a:lumMod val="50000"/>
                  </a:schemeClr>
                </a:solidFill>
              </a:rPr>
              <a:t>Tieto hodnoty sprevádzajú majiteľov tričiek na akciách či tréningoch počas celého roka.</a:t>
            </a:r>
            <a:endParaRPr lang="sk-SK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9743" y="239080"/>
            <a:ext cx="774960" cy="7384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1051" y="299284"/>
            <a:ext cx="978305" cy="6479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14279" y="361230"/>
            <a:ext cx="983423" cy="59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902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205414" y="1250438"/>
            <a:ext cx="2303077" cy="5356036"/>
          </a:xfrm>
          <a:prstGeom prst="rect">
            <a:avLst/>
          </a:prstGeom>
        </p:spPr>
        <p:txBody>
          <a:bodyPr vert="horz" lIns="104287" tIns="52144" rIns="104287" bIns="52144" rtlCol="0" anchor="ctr">
            <a:noAutofit/>
          </a:bodyPr>
          <a:lstStyle>
            <a:lvl1pPr algn="ctr" defTabSz="5214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indent="0">
              <a:buNone/>
            </a:pPr>
            <a:r>
              <a:rPr lang="sk-SK" sz="1600" noProof="1" smtClean="0">
                <a:latin typeface="Trebuchet MS"/>
                <a:cs typeface="Trebuchet MS"/>
              </a:rPr>
              <a:t>...kde sa aktívne a aj zaujímavou formou už niekoľko mesiacov pred štartom spájajú fanúšikovia podujatia na Facebook fanpage ČSOB z radov klientov, zamestnancov či samotných bežcov.</a:t>
            </a:r>
          </a:p>
          <a:p>
            <a:pPr marL="0" lvl="1" indent="0">
              <a:buNone/>
            </a:pPr>
            <a:endParaRPr lang="sk-SK" sz="1600" noProof="1">
              <a:latin typeface="Trebuchet MS"/>
              <a:cs typeface="Trebuchet MS"/>
            </a:endParaRPr>
          </a:p>
          <a:p>
            <a:pPr marL="0" lvl="1" indent="0">
              <a:buNone/>
            </a:pPr>
            <a:r>
              <a:rPr lang="sk-SK" sz="1600" noProof="1" smtClean="0">
                <a:latin typeface="Trebuchet MS"/>
                <a:cs typeface="Trebuchet MS"/>
              </a:rPr>
              <a:t>Komunikujeme nielen športovú stránku podujatia, ale aj dobročinné - charitatívne aktivity spojené s ČSOB Bratislava Marathon. </a:t>
            </a:r>
            <a:endParaRPr lang="sk-SK" sz="1600" noProof="1">
              <a:latin typeface="Trebuchet MS"/>
              <a:cs typeface="Trebuchet M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2" y="665786"/>
            <a:ext cx="3914624" cy="783653"/>
          </a:xfrm>
          <a:prstGeom prst="rect">
            <a:avLst/>
          </a:prstGeom>
          <a:solidFill>
            <a:srgbClr val="0092D2"/>
          </a:solidFill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34469" y="512205"/>
            <a:ext cx="4070945" cy="1090814"/>
          </a:xfrm>
          <a:prstGeom prst="rect">
            <a:avLst/>
          </a:prstGeom>
        </p:spPr>
        <p:txBody>
          <a:bodyPr vert="horz" lIns="104287" tIns="52144" rIns="104287" bIns="52144" rtlCol="0" anchor="ctr">
            <a:normAutofit/>
          </a:bodyPr>
          <a:lstStyle>
            <a:lvl1pPr algn="ctr" defTabSz="5214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4800" b="1" dirty="0" smtClean="0">
                <a:solidFill>
                  <a:schemeClr val="bg1"/>
                </a:solidFill>
                <a:latin typeface="Trebuchet MS"/>
                <a:cs typeface="Trebuchet MS"/>
              </a:rPr>
              <a:t>KOMUNITU</a:t>
            </a:r>
            <a:endParaRPr lang="en-US" sz="4800" b="1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8230" y="-14946"/>
            <a:ext cx="3038268" cy="802655"/>
          </a:xfrm>
        </p:spPr>
        <p:txBody>
          <a:bodyPr>
            <a:normAutofit/>
          </a:bodyPr>
          <a:lstStyle/>
          <a:p>
            <a:r>
              <a:rPr lang="sk-SK" sz="2400" b="1" dirty="0" smtClean="0">
                <a:solidFill>
                  <a:srgbClr val="00213F"/>
                </a:solidFill>
                <a:latin typeface="Trebuchet MS"/>
                <a:cs typeface="Trebuchet MS"/>
              </a:rPr>
              <a:t>MY VÁM UKÁŽEME </a:t>
            </a:r>
            <a:endParaRPr lang="en-US" sz="2400" b="1" dirty="0">
              <a:solidFill>
                <a:srgbClr val="00213F"/>
              </a:solidFill>
              <a:latin typeface="Trebuchet MS"/>
              <a:cs typeface="Trebuchet MS"/>
            </a:endParaRPr>
          </a:p>
        </p:txBody>
      </p:sp>
      <p:pic>
        <p:nvPicPr>
          <p:cNvPr id="12" name="Obrázok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963" y="1817171"/>
            <a:ext cx="3456048" cy="53430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Obrázok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91353" y="1817171"/>
            <a:ext cx="3678108" cy="53430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9743" y="239080"/>
            <a:ext cx="774960" cy="7384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1051" y="299284"/>
            <a:ext cx="978305" cy="64796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14279" y="361230"/>
            <a:ext cx="983423" cy="59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14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590881" y="1479326"/>
            <a:ext cx="9509441" cy="1336644"/>
          </a:xfrm>
          <a:prstGeom prst="rect">
            <a:avLst/>
          </a:prstGeom>
        </p:spPr>
        <p:txBody>
          <a:bodyPr vert="horz" lIns="104287" tIns="52144" rIns="104287" bIns="52144" rtlCol="0" anchor="ctr">
            <a:normAutofit/>
          </a:bodyPr>
          <a:lstStyle>
            <a:lvl1pPr algn="ctr" defTabSz="5214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/>
            <a:r>
              <a:rPr lang="sk-SK" sz="1600" dirty="0" smtClean="0">
                <a:solidFill>
                  <a:schemeClr val="bg1">
                    <a:lumMod val="50000"/>
                  </a:schemeClr>
                </a:solidFill>
                <a:latin typeface="Trebuchet MS"/>
                <a:cs typeface="Trebuchet MS"/>
              </a:rPr>
              <a:t>Zamestnanci ČSOB spolu so svojimi rodinnými príslušníkmi (v roku 2016 v počte 525) využívajú zvýhodnené bezplatné štartovné a každoročne sa zúčastňujú jednotlivých behov </a:t>
            </a:r>
            <a:br>
              <a:rPr lang="sk-SK" sz="1600" dirty="0" smtClean="0">
                <a:solidFill>
                  <a:schemeClr val="bg1">
                    <a:lumMod val="50000"/>
                  </a:schemeClr>
                </a:solidFill>
                <a:latin typeface="Trebuchet MS"/>
                <a:cs typeface="Trebuchet MS"/>
              </a:rPr>
            </a:br>
            <a:endParaRPr lang="sk-SK" sz="1600" dirty="0" smtClean="0">
              <a:solidFill>
                <a:schemeClr val="bg1">
                  <a:lumMod val="50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1" y="665786"/>
            <a:ext cx="4960917" cy="783653"/>
          </a:xfrm>
          <a:prstGeom prst="rect">
            <a:avLst/>
          </a:prstGeom>
          <a:solidFill>
            <a:srgbClr val="0092D2"/>
          </a:solidFill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53494" y="565759"/>
            <a:ext cx="4607422" cy="1090814"/>
          </a:xfrm>
          <a:prstGeom prst="rect">
            <a:avLst/>
          </a:prstGeom>
        </p:spPr>
        <p:txBody>
          <a:bodyPr vert="horz" lIns="104287" tIns="52144" rIns="104287" bIns="52144" rtlCol="0" anchor="ctr">
            <a:normAutofit fontScale="85000" lnSpcReduction="10000"/>
          </a:bodyPr>
          <a:lstStyle>
            <a:lvl1pPr algn="ctr" defTabSz="5214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6000" b="1" dirty="0" smtClean="0">
                <a:solidFill>
                  <a:schemeClr val="bg1"/>
                </a:solidFill>
                <a:latin typeface="Trebuchet MS"/>
                <a:cs typeface="Trebuchet MS"/>
              </a:rPr>
              <a:t>ČÍSLA </a:t>
            </a:r>
            <a:r>
              <a:rPr lang="sk-SK" sz="6000" b="1" dirty="0">
                <a:solidFill>
                  <a:schemeClr val="bg1"/>
                </a:solidFill>
                <a:latin typeface="Trebuchet MS"/>
                <a:cs typeface="Trebuchet MS"/>
              </a:rPr>
              <a:t>a</a:t>
            </a:r>
            <a:r>
              <a:rPr lang="sk-SK" sz="6000" b="1" dirty="0" smtClean="0">
                <a:solidFill>
                  <a:schemeClr val="bg1"/>
                </a:solidFill>
                <a:latin typeface="Trebuchet MS"/>
                <a:cs typeface="Trebuchet MS"/>
              </a:rPr>
              <a:t> TEAM</a:t>
            </a:r>
            <a:endParaRPr lang="en-US" sz="6000" b="1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8230" y="-14946"/>
            <a:ext cx="3038268" cy="802655"/>
          </a:xfrm>
        </p:spPr>
        <p:txBody>
          <a:bodyPr>
            <a:normAutofit/>
          </a:bodyPr>
          <a:lstStyle/>
          <a:p>
            <a:r>
              <a:rPr lang="sk-SK" sz="2400" b="1" dirty="0" smtClean="0">
                <a:solidFill>
                  <a:srgbClr val="00213F"/>
                </a:solidFill>
                <a:latin typeface="Trebuchet MS"/>
                <a:cs typeface="Trebuchet MS"/>
              </a:rPr>
              <a:t>MY VÁM UKÁŽEME </a:t>
            </a:r>
            <a:endParaRPr lang="en-US" sz="2400" b="1" dirty="0">
              <a:solidFill>
                <a:srgbClr val="00213F"/>
              </a:solidFill>
              <a:latin typeface="Trebuchet MS"/>
              <a:cs typeface="Trebuchet MS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90881" y="2320729"/>
            <a:ext cx="5320060" cy="1893097"/>
          </a:xfrm>
          <a:prstGeom prst="rect">
            <a:avLst/>
          </a:prstGeom>
        </p:spPr>
        <p:txBody>
          <a:bodyPr vert="horz" lIns="104287" tIns="52144" rIns="104287" bIns="52144" rtlCol="0" anchor="ctr">
            <a:noAutofit/>
          </a:bodyPr>
          <a:lstStyle>
            <a:lvl1pPr algn="ctr" defTabSz="5214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/>
            <a:r>
              <a:rPr lang="sk-SK" sz="1600" dirty="0" smtClean="0">
                <a:solidFill>
                  <a:schemeClr val="bg1">
                    <a:lumMod val="50000"/>
                  </a:schemeClr>
                </a:solidFill>
                <a:latin typeface="Trebuchet MS"/>
                <a:cs typeface="Trebuchet MS"/>
              </a:rPr>
              <a:t>Do Bratislavy prichádzajú za podujatím celé rodiny a pracovné kolektívy zamestnancov ČSOB z celého Slovenska a posledné roky aj zo zahraničia. To všetko pomáha k upevňovaniu vzťahov medzi kolegami a zvýšeniu lojality zamestnancov k materskej firme.</a:t>
            </a:r>
            <a:br>
              <a:rPr lang="sk-SK" sz="1600" dirty="0" smtClean="0">
                <a:solidFill>
                  <a:schemeClr val="bg1">
                    <a:lumMod val="50000"/>
                  </a:schemeClr>
                </a:solidFill>
                <a:latin typeface="Trebuchet MS"/>
                <a:cs typeface="Trebuchet MS"/>
              </a:rPr>
            </a:br>
            <a:endParaRPr lang="sk-SK" sz="1600" dirty="0" smtClean="0">
              <a:solidFill>
                <a:schemeClr val="bg1">
                  <a:lumMod val="50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06911" y="5439526"/>
            <a:ext cx="9610953" cy="2665401"/>
          </a:xfrm>
          <a:prstGeom prst="rect">
            <a:avLst/>
          </a:prstGeom>
        </p:spPr>
        <p:txBody>
          <a:bodyPr vert="horz" lIns="104287" tIns="52144" rIns="104287" bIns="52144" rtlCol="0" anchor="ctr">
            <a:noAutofit/>
          </a:bodyPr>
          <a:lstStyle>
            <a:lvl1pPr algn="ctr" defTabSz="5214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/>
            <a:r>
              <a:rPr lang="sk-SK" sz="1600" dirty="0" smtClean="0">
                <a:solidFill>
                  <a:schemeClr val="bg1">
                    <a:lumMod val="50000"/>
                  </a:schemeClr>
                </a:solidFill>
                <a:latin typeface="Trebuchet MS"/>
                <a:cs typeface="Trebuchet MS"/>
              </a:rPr>
              <a:t>Na štarte jednotlivých behov sú si všetci z ČSOB rovní, bez ohľadu na pracovnú pozíciu a zaradenie, generálny riaditeľ či vrcholový manager sa pasuje s traťou rovnako, ako klientsky pracovník </a:t>
            </a:r>
          </a:p>
          <a:p>
            <a:pPr lvl="0" algn="l"/>
            <a:r>
              <a:rPr lang="sk-SK" sz="1600" dirty="0" smtClean="0">
                <a:solidFill>
                  <a:schemeClr val="bg1">
                    <a:lumMod val="50000"/>
                  </a:schemeClr>
                </a:solidFill>
                <a:latin typeface="Trebuchet MS"/>
                <a:cs typeface="Trebuchet MS"/>
              </a:rPr>
              <a:t>z ktorejkoľvek pobočky či hypotekárny špecialista.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6464628" y="2596358"/>
            <a:ext cx="4306880" cy="724597"/>
          </a:xfrm>
          <a:prstGeom prst="rect">
            <a:avLst/>
          </a:prstGeom>
        </p:spPr>
        <p:txBody>
          <a:bodyPr vert="horz" lIns="104287" tIns="52144" rIns="104287" bIns="52144" rtlCol="0" anchor="ctr">
            <a:noAutofit/>
          </a:bodyPr>
          <a:lstStyle>
            <a:lvl1pPr algn="ctr" defTabSz="5214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/>
            <a:r>
              <a:rPr lang="sk-SK" sz="1600" b="1" dirty="0" smtClean="0">
                <a:solidFill>
                  <a:srgbClr val="00213F"/>
                </a:solidFill>
                <a:latin typeface="Trebuchet MS"/>
                <a:cs typeface="Trebuchet MS"/>
              </a:rPr>
              <a:t>Zamestnanci</a:t>
            </a:r>
          </a:p>
          <a:p>
            <a:pPr lvl="0" algn="l"/>
            <a:r>
              <a:rPr lang="sk-SK" sz="1600" b="1" dirty="0" smtClean="0">
                <a:solidFill>
                  <a:srgbClr val="00213F"/>
                </a:solidFill>
                <a:latin typeface="Trebuchet MS"/>
                <a:cs typeface="Trebuchet MS"/>
              </a:rPr>
              <a:t>Klienti </a:t>
            </a:r>
          </a:p>
        </p:txBody>
      </p:sp>
      <p:pic>
        <p:nvPicPr>
          <p:cNvPr id="18" name="Obrázo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3258" y="3908524"/>
            <a:ext cx="5627979" cy="25494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205242" y="2756501"/>
            <a:ext cx="161401" cy="4236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4067" y="2010114"/>
            <a:ext cx="1022035" cy="140851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9743" y="239080"/>
            <a:ext cx="774960" cy="7384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1051" y="299284"/>
            <a:ext cx="978305" cy="64796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14279" y="361230"/>
            <a:ext cx="983423" cy="5920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09986" y="3575065"/>
            <a:ext cx="4006440" cy="241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000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-3" y="665786"/>
            <a:ext cx="7116965" cy="783653"/>
          </a:xfrm>
          <a:prstGeom prst="rect">
            <a:avLst/>
          </a:prstGeom>
          <a:solidFill>
            <a:srgbClr val="0092D2"/>
          </a:solidFill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80047" y="776640"/>
            <a:ext cx="6736915" cy="578022"/>
          </a:xfrm>
          <a:prstGeom prst="rect">
            <a:avLst/>
          </a:prstGeom>
        </p:spPr>
        <p:txBody>
          <a:bodyPr vert="horz" lIns="104287" tIns="52144" rIns="104287" bIns="52144" rtlCol="0" anchor="ctr">
            <a:noAutofit/>
          </a:bodyPr>
          <a:lstStyle>
            <a:lvl1pPr algn="ctr" defTabSz="5214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b="1" dirty="0" smtClean="0">
                <a:solidFill>
                  <a:schemeClr val="bg1"/>
                </a:solidFill>
                <a:latin typeface="Trebuchet MS"/>
                <a:cs typeface="Trebuchet MS"/>
              </a:rPr>
              <a:t>ČSOB BRATISLAVA MARATHON</a:t>
            </a:r>
            <a:endParaRPr lang="en-US" sz="3600" b="1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8231" y="-14946"/>
            <a:ext cx="1673622" cy="802655"/>
          </a:xfrm>
        </p:spPr>
        <p:txBody>
          <a:bodyPr>
            <a:normAutofit/>
          </a:bodyPr>
          <a:lstStyle/>
          <a:p>
            <a:r>
              <a:rPr lang="sk-SK" sz="2400" b="1" dirty="0" smtClean="0">
                <a:solidFill>
                  <a:srgbClr val="00213F"/>
                </a:solidFill>
                <a:latin typeface="Trebuchet MS"/>
                <a:cs typeface="Trebuchet MS"/>
              </a:rPr>
              <a:t>MY SME</a:t>
            </a:r>
            <a:endParaRPr lang="en-US" sz="2400" b="1" dirty="0">
              <a:solidFill>
                <a:srgbClr val="00213F"/>
              </a:solidFill>
              <a:latin typeface="Trebuchet MS"/>
              <a:cs typeface="Trebuchet MS"/>
            </a:endParaRPr>
          </a:p>
        </p:txBody>
      </p:sp>
      <p:pic>
        <p:nvPicPr>
          <p:cNvPr id="12" name="Obrázo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202" y="4490651"/>
            <a:ext cx="3772797" cy="2516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Zástupný symbol obsahu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6097" y="1778695"/>
            <a:ext cx="5213765" cy="3472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Obrázo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202" y="2292478"/>
            <a:ext cx="2668025" cy="17785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Obrázo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691" y="5546327"/>
            <a:ext cx="2191171" cy="14607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Obdĺžnik 2"/>
          <p:cNvSpPr/>
          <p:nvPr/>
        </p:nvSpPr>
        <p:spPr>
          <a:xfrm>
            <a:off x="647701" y="5546327"/>
            <a:ext cx="288479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sk-SK" sz="1600" dirty="0" smtClean="0">
                <a:solidFill>
                  <a:srgbClr val="00213F"/>
                </a:solidFill>
                <a:latin typeface="Trebuchet MS"/>
                <a:cs typeface="Trebuchet MS"/>
              </a:rPr>
              <a:t>A „</a:t>
            </a:r>
            <a:r>
              <a:rPr lang="sk-SK" sz="1600" b="1" dirty="0" smtClean="0">
                <a:solidFill>
                  <a:srgbClr val="00213F"/>
                </a:solidFill>
                <a:latin typeface="Trebuchet MS"/>
                <a:cs typeface="Trebuchet MS"/>
              </a:rPr>
              <a:t>pre vás osobne</a:t>
            </a:r>
            <a:r>
              <a:rPr lang="sk-SK" sz="1600" dirty="0" smtClean="0">
                <a:solidFill>
                  <a:srgbClr val="00213F"/>
                </a:solidFill>
                <a:latin typeface="Trebuchet MS"/>
                <a:cs typeface="Trebuchet MS"/>
              </a:rPr>
              <a:t>“ pripravujeme s radosťou </a:t>
            </a:r>
          </a:p>
          <a:p>
            <a:pPr algn="r"/>
            <a:r>
              <a:rPr lang="sk-SK" sz="1600" dirty="0" smtClean="0">
                <a:solidFill>
                  <a:srgbClr val="00213F"/>
                </a:solidFill>
                <a:latin typeface="Trebuchet MS"/>
                <a:cs typeface="Trebuchet MS"/>
              </a:rPr>
              <a:t>a vášňou každý jeden ročník...</a:t>
            </a:r>
            <a:endParaRPr lang="sk-SK" sz="1600" dirty="0">
              <a:solidFill>
                <a:srgbClr val="00213F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9743" y="239080"/>
            <a:ext cx="774960" cy="7384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1051" y="299284"/>
            <a:ext cx="978305" cy="64796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14279" y="361230"/>
            <a:ext cx="983423" cy="59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820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84683" y="1999779"/>
            <a:ext cx="2378711" cy="4838108"/>
          </a:xfrm>
          <a:prstGeom prst="rect">
            <a:avLst/>
          </a:prstGeom>
        </p:spPr>
        <p:txBody>
          <a:bodyPr vert="horz" lIns="104287" tIns="52144" rIns="104287" bIns="52144" rtlCol="0" anchor="ctr">
            <a:normAutofit/>
          </a:bodyPr>
          <a:lstStyle>
            <a:lvl1pPr algn="ctr" defTabSz="5214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defTabSz="457200">
              <a:spcBef>
                <a:spcPct val="20000"/>
              </a:spcBef>
            </a:pPr>
            <a:r>
              <a:rPr lang="sk-SK" sz="1600" dirty="0" smtClean="0">
                <a:solidFill>
                  <a:srgbClr val="7F7F7F"/>
                </a:solidFill>
                <a:latin typeface="Trebuchet MS"/>
                <a:cs typeface="Trebuchet MS"/>
              </a:rPr>
              <a:t>Mohli by sme vám tu prezentovať omáčky o spojení BE COOL, s.r.o. v pozícii organizátora podujatia a ČSOB, a.s. v pozícii generálneho partnera podujatia, ktoré pri najväčšej športovej akcii organizovanej na Slovensku – </a:t>
            </a:r>
            <a:r>
              <a:rPr lang="sk-SK" sz="1600" dirty="0" smtClean="0">
                <a:solidFill>
                  <a:srgbClr val="00213F"/>
                </a:solidFill>
                <a:latin typeface="Trebuchet MS"/>
                <a:cs typeface="Trebuchet MS"/>
              </a:rPr>
              <a:t>ČSOB Bratislava marathon - už viac ako 9 rokov úspešne funguje</a:t>
            </a:r>
            <a:r>
              <a:rPr lang="sk-SK" sz="1600" dirty="0" smtClean="0">
                <a:solidFill>
                  <a:srgbClr val="7F7F7F"/>
                </a:solidFill>
                <a:latin typeface="Trebuchet MS"/>
                <a:cs typeface="Trebuchet MS"/>
              </a:rPr>
              <a:t>.</a:t>
            </a:r>
            <a:br>
              <a:rPr lang="sk-SK" sz="1600" dirty="0" smtClean="0">
                <a:solidFill>
                  <a:srgbClr val="7F7F7F"/>
                </a:solidFill>
                <a:latin typeface="Trebuchet MS"/>
                <a:cs typeface="Trebuchet MS"/>
              </a:rPr>
            </a:br>
            <a:r>
              <a:rPr lang="sk-SK" sz="1600" dirty="0" smtClean="0">
                <a:solidFill>
                  <a:srgbClr val="7F7F7F"/>
                </a:solidFill>
                <a:latin typeface="Trebuchet MS"/>
                <a:cs typeface="Trebuchet MS"/>
              </a:rPr>
              <a:t/>
            </a:r>
            <a:br>
              <a:rPr lang="sk-SK" sz="1600" dirty="0" smtClean="0">
                <a:solidFill>
                  <a:srgbClr val="7F7F7F"/>
                </a:solidFill>
                <a:latin typeface="Trebuchet MS"/>
                <a:cs typeface="Trebuchet MS"/>
              </a:rPr>
            </a:br>
            <a:endParaRPr lang="sk-SK" sz="1600" dirty="0">
              <a:solidFill>
                <a:srgbClr val="7F7F7F"/>
              </a:solidFill>
              <a:latin typeface="Trebuchet MS"/>
              <a:cs typeface="Trebuchet M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9743" y="239080"/>
            <a:ext cx="774960" cy="73849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1051" y="299284"/>
            <a:ext cx="978305" cy="647968"/>
          </a:xfrm>
          <a:prstGeom prst="rect">
            <a:avLst/>
          </a:prstGeom>
        </p:spPr>
      </p:pic>
      <p:pic>
        <p:nvPicPr>
          <p:cNvPr id="19" name="Obrázo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4"/>
          <a:stretch/>
        </p:blipFill>
        <p:spPr>
          <a:xfrm>
            <a:off x="538338" y="484681"/>
            <a:ext cx="2378712" cy="16449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3382981" y="909975"/>
            <a:ext cx="4041630" cy="1683334"/>
          </a:xfrm>
          <a:prstGeom prst="rect">
            <a:avLst/>
          </a:prstGeom>
        </p:spPr>
        <p:txBody>
          <a:bodyPr vert="horz" lIns="104287" tIns="52144" rIns="104287" bIns="52144" rtlCol="0" anchor="ctr">
            <a:normAutofit/>
          </a:bodyPr>
          <a:lstStyle>
            <a:lvl1pPr algn="ctr" defTabSz="5214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k-SK" sz="1400" dirty="0" smtClean="0">
                <a:solidFill>
                  <a:srgbClr val="7F7F7F"/>
                </a:solidFill>
                <a:latin typeface="Trebuchet MS"/>
                <a:cs typeface="Trebuchet MS"/>
              </a:rPr>
              <a:t>tom, že počet účastníkov počas obdobia našej spolupráce (2008-2016) </a:t>
            </a:r>
            <a:r>
              <a:rPr lang="sk-SK" sz="1400" dirty="0">
                <a:solidFill>
                  <a:srgbClr val="7F7F7F"/>
                </a:solidFill>
                <a:latin typeface="Trebuchet MS"/>
                <a:cs typeface="Trebuchet MS"/>
              </a:rPr>
              <a:t>narástol o </a:t>
            </a:r>
            <a:r>
              <a:rPr lang="sk-SK" sz="1400" dirty="0" smtClean="0">
                <a:solidFill>
                  <a:srgbClr val="00213F"/>
                </a:solidFill>
                <a:latin typeface="Trebuchet MS"/>
                <a:cs typeface="Trebuchet MS"/>
              </a:rPr>
              <a:t>viac </a:t>
            </a:r>
          </a:p>
          <a:p>
            <a:pPr algn="l"/>
            <a:r>
              <a:rPr lang="sk-SK" sz="1400" dirty="0" smtClean="0">
                <a:solidFill>
                  <a:srgbClr val="00213F"/>
                </a:solidFill>
                <a:latin typeface="Trebuchet MS"/>
                <a:cs typeface="Trebuchet MS"/>
              </a:rPr>
              <a:t>ako 700 %, </a:t>
            </a:r>
            <a:r>
              <a:rPr lang="sk-SK" sz="1400" dirty="0">
                <a:solidFill>
                  <a:srgbClr val="7F7F7F"/>
                </a:solidFill>
                <a:latin typeface="Trebuchet MS"/>
                <a:cs typeface="Trebuchet MS"/>
              </a:rPr>
              <a:t>čo predstavuje </a:t>
            </a:r>
            <a:r>
              <a:rPr lang="sk-SK" sz="1400" dirty="0" smtClean="0">
                <a:solidFill>
                  <a:schemeClr val="bg1">
                    <a:lumMod val="50000"/>
                  </a:schemeClr>
                </a:solidFill>
                <a:latin typeface="Trebuchet MS"/>
                <a:cs typeface="Trebuchet MS"/>
              </a:rPr>
              <a:t>takmer</a:t>
            </a:r>
            <a:r>
              <a:rPr lang="sk-SK" sz="1400" dirty="0" smtClean="0">
                <a:solidFill>
                  <a:srgbClr val="00213F"/>
                </a:solidFill>
                <a:latin typeface="Trebuchet MS"/>
                <a:cs typeface="Trebuchet MS"/>
              </a:rPr>
              <a:t> </a:t>
            </a:r>
          </a:p>
          <a:p>
            <a:pPr algn="l"/>
            <a:r>
              <a:rPr lang="sk-SK" sz="3500" dirty="0" smtClean="0">
                <a:solidFill>
                  <a:srgbClr val="00213F"/>
                </a:solidFill>
                <a:latin typeface="Trebuchet MS"/>
                <a:cs typeface="Trebuchet MS"/>
              </a:rPr>
              <a:t>9300 účastníkov</a:t>
            </a:r>
            <a:endParaRPr lang="sk-SK" sz="3500" dirty="0">
              <a:solidFill>
                <a:srgbClr val="7F7F7F"/>
              </a:solidFill>
              <a:latin typeface="Trebuchet MS"/>
              <a:cs typeface="Trebuchet MS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3460726" y="3298893"/>
            <a:ext cx="3963885" cy="589032"/>
          </a:xfrm>
          <a:prstGeom prst="rect">
            <a:avLst/>
          </a:prstGeom>
        </p:spPr>
        <p:txBody>
          <a:bodyPr vert="horz" lIns="104287" tIns="52144" rIns="104287" bIns="52144" rtlCol="0" anchor="ctr">
            <a:normAutofit fontScale="92500" lnSpcReduction="10000"/>
          </a:bodyPr>
          <a:lstStyle>
            <a:lvl1pPr algn="ctr" defTabSz="5214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k-SK" sz="1600" dirty="0" smtClean="0">
                <a:solidFill>
                  <a:srgbClr val="7F7F7F"/>
                </a:solidFill>
                <a:latin typeface="Trebuchet MS"/>
                <a:cs typeface="Trebuchet MS"/>
              </a:rPr>
              <a:t>počte </a:t>
            </a:r>
            <a:r>
              <a:rPr lang="sk-SK" sz="3800" dirty="0" smtClean="0">
                <a:solidFill>
                  <a:srgbClr val="00213F"/>
                </a:solidFill>
                <a:latin typeface="Trebuchet MS"/>
                <a:cs typeface="Trebuchet MS"/>
              </a:rPr>
              <a:t>50 000 km,</a:t>
            </a:r>
          </a:p>
          <a:p>
            <a:pPr algn="l"/>
            <a:endParaRPr lang="sk-SK" sz="4400" dirty="0">
              <a:solidFill>
                <a:srgbClr val="7F7F7F"/>
              </a:solidFill>
              <a:latin typeface="Trebuchet MS"/>
              <a:cs typeface="Trebuchet MS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7238755" y="2939992"/>
            <a:ext cx="3191645" cy="1086511"/>
          </a:xfrm>
          <a:prstGeom prst="rect">
            <a:avLst/>
          </a:prstGeom>
        </p:spPr>
        <p:txBody>
          <a:bodyPr vert="horz" lIns="104287" tIns="52144" rIns="104287" bIns="52144" rtlCol="0" anchor="ctr">
            <a:normAutofit/>
          </a:bodyPr>
          <a:lstStyle>
            <a:lvl1pPr algn="ctr" defTabSz="5214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/>
            <a:endParaRPr lang="sk-SK" sz="1600" dirty="0" smtClean="0">
              <a:solidFill>
                <a:srgbClr val="7F7F7F"/>
              </a:solidFill>
              <a:latin typeface="Trebuchet MS"/>
              <a:cs typeface="Trebuchet M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-14942" y="6500508"/>
            <a:ext cx="9607256" cy="783653"/>
          </a:xfrm>
          <a:prstGeom prst="rect">
            <a:avLst/>
          </a:prstGeom>
          <a:solidFill>
            <a:srgbClr val="0092D2"/>
          </a:solidFill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67282" y="6548845"/>
            <a:ext cx="9963118" cy="667056"/>
          </a:xfrm>
          <a:prstGeom prst="rect">
            <a:avLst/>
          </a:prstGeom>
        </p:spPr>
        <p:txBody>
          <a:bodyPr vert="horz" lIns="104287" tIns="52144" rIns="104287" bIns="52144" rtlCol="0" anchor="ctr">
            <a:noAutofit/>
          </a:bodyPr>
          <a:lstStyle>
            <a:lvl1pPr algn="ctr" defTabSz="5214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k-SK" sz="1700" b="1" dirty="0" smtClean="0">
                <a:solidFill>
                  <a:schemeClr val="bg1"/>
                </a:solidFill>
                <a:latin typeface="Trebuchet MS"/>
                <a:cs typeface="Trebuchet MS"/>
              </a:rPr>
              <a:t>MY však chceme poukázať na veci, ktoré dodávajú našej spolupráci špeciálnu príchuť...</a:t>
            </a:r>
            <a:endParaRPr lang="sk-SK" sz="1700" b="1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209329">
            <a:off x="9702089" y="6272177"/>
            <a:ext cx="820970" cy="11314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5691232">
            <a:off x="-201134" y="1573777"/>
            <a:ext cx="1503651" cy="714234"/>
          </a:xfrm>
          <a:prstGeom prst="rect">
            <a:avLst/>
          </a:prstGeom>
        </p:spPr>
      </p:pic>
      <p:sp>
        <p:nvSpPr>
          <p:cNvPr id="25" name="Title 1"/>
          <p:cNvSpPr txBox="1">
            <a:spLocks/>
          </p:cNvSpPr>
          <p:nvPr/>
        </p:nvSpPr>
        <p:spPr>
          <a:xfrm>
            <a:off x="3460726" y="5268767"/>
            <a:ext cx="3717846" cy="1074139"/>
          </a:xfrm>
          <a:prstGeom prst="rect">
            <a:avLst/>
          </a:prstGeom>
        </p:spPr>
        <p:txBody>
          <a:bodyPr vert="horz" lIns="104287" tIns="52144" rIns="104287" bIns="52144" rtlCol="0" anchor="ctr">
            <a:normAutofit/>
          </a:bodyPr>
          <a:lstStyle>
            <a:lvl1pPr algn="ctr" defTabSz="5214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/>
            <a:r>
              <a:rPr lang="sk-SK" sz="1400" dirty="0" smtClean="0">
                <a:solidFill>
                  <a:srgbClr val="7F7F7F"/>
                </a:solidFill>
                <a:latin typeface="Trebuchet MS"/>
                <a:cs typeface="Trebuchet MS"/>
              </a:rPr>
              <a:t>zapojených do detských behov a pretekov lezúňov</a:t>
            </a:r>
            <a:r>
              <a:rPr lang="sk-SK" sz="1400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lang="sk-SK" sz="1400" dirty="0" smtClean="0">
                <a:solidFill>
                  <a:srgbClr val="7F7F7F"/>
                </a:solidFill>
                <a:latin typeface="Trebuchet MS"/>
                <a:cs typeface="Trebuchet MS"/>
              </a:rPr>
              <a:t>na akciu v roku 2016.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7262329" y="2141644"/>
            <a:ext cx="3091329" cy="1516930"/>
          </a:xfrm>
          <a:prstGeom prst="rect">
            <a:avLst/>
          </a:prstGeom>
        </p:spPr>
        <p:txBody>
          <a:bodyPr vert="horz" lIns="104287" tIns="52144" rIns="104287" bIns="52144" rtlCol="0" anchor="ctr">
            <a:normAutofit/>
          </a:bodyPr>
          <a:lstStyle>
            <a:lvl1pPr algn="ctr" defTabSz="5214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k-SK" sz="1600" dirty="0" smtClean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endParaRPr lang="sk-SK" sz="4400" dirty="0">
              <a:solidFill>
                <a:srgbClr val="00213F"/>
              </a:solidFill>
              <a:latin typeface="Trebuchet MS"/>
              <a:cs typeface="Trebuchet MS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7668726" y="4750919"/>
            <a:ext cx="3191953" cy="1599862"/>
          </a:xfrm>
          <a:prstGeom prst="rect">
            <a:avLst/>
          </a:prstGeom>
        </p:spPr>
        <p:txBody>
          <a:bodyPr vert="horz" lIns="104287" tIns="52144" rIns="104287" bIns="52144" rtlCol="0" anchor="ctr">
            <a:normAutofit/>
          </a:bodyPr>
          <a:lstStyle>
            <a:lvl1pPr algn="ctr" defTabSz="5214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k-SK" sz="1400" dirty="0" smtClean="0">
                <a:solidFill>
                  <a:srgbClr val="7F7F7F"/>
                </a:solidFill>
                <a:latin typeface="Trebuchet MS"/>
                <a:cs typeface="Trebuchet MS"/>
              </a:rPr>
              <a:t>počte </a:t>
            </a:r>
            <a:br>
              <a:rPr lang="sk-SK" sz="1400" dirty="0" smtClean="0">
                <a:solidFill>
                  <a:srgbClr val="7F7F7F"/>
                </a:solidFill>
                <a:latin typeface="Trebuchet MS"/>
                <a:cs typeface="Trebuchet MS"/>
              </a:rPr>
            </a:br>
            <a:r>
              <a:rPr lang="sk-SK" sz="3600" dirty="0" smtClean="0">
                <a:solidFill>
                  <a:srgbClr val="00213F"/>
                </a:solidFill>
                <a:latin typeface="Trebuchet MS"/>
                <a:cs typeface="Trebuchet MS"/>
              </a:rPr>
              <a:t>60 </a:t>
            </a:r>
            <a:r>
              <a:rPr lang="sk-SK" sz="3600" dirty="0">
                <a:solidFill>
                  <a:srgbClr val="00213F"/>
                </a:solidFill>
                <a:latin typeface="Trebuchet MS"/>
                <a:cs typeface="Trebuchet MS"/>
              </a:rPr>
              <a:t>000</a:t>
            </a:r>
          </a:p>
          <a:p>
            <a:pPr lvl="0" algn="l"/>
            <a:r>
              <a:rPr lang="sk-SK" sz="1400" dirty="0" smtClean="0">
                <a:solidFill>
                  <a:srgbClr val="7F7F7F"/>
                </a:solidFill>
                <a:latin typeface="Trebuchet MS"/>
                <a:cs typeface="Trebuchet MS"/>
              </a:rPr>
              <a:t>medailí pripravených </a:t>
            </a:r>
            <a:r>
              <a:rPr lang="sk-SK" sz="1400" dirty="0">
                <a:solidFill>
                  <a:srgbClr val="7F7F7F"/>
                </a:solidFill>
                <a:latin typeface="Trebuchet MS"/>
                <a:cs typeface="Trebuchet MS"/>
              </a:rPr>
              <a:t/>
            </a:r>
            <a:br>
              <a:rPr lang="sk-SK" sz="1400" dirty="0">
                <a:solidFill>
                  <a:srgbClr val="7F7F7F"/>
                </a:solidFill>
                <a:latin typeface="Trebuchet MS"/>
                <a:cs typeface="Trebuchet MS"/>
              </a:rPr>
            </a:br>
            <a:r>
              <a:rPr lang="sk-SK" sz="1400" dirty="0" smtClean="0">
                <a:solidFill>
                  <a:srgbClr val="7F7F7F"/>
                </a:solidFill>
                <a:latin typeface="Trebuchet MS"/>
                <a:cs typeface="Trebuchet MS"/>
              </a:rPr>
              <a:t>pre účastníkov behov.</a:t>
            </a:r>
          </a:p>
          <a:p>
            <a:pPr lvl="0" algn="l"/>
            <a:r>
              <a:rPr lang="sk-SK" sz="1600" dirty="0" smtClean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endParaRPr lang="sk-SK" sz="4400" dirty="0">
              <a:solidFill>
                <a:srgbClr val="00213F"/>
              </a:solidFill>
              <a:latin typeface="Trebuchet MS"/>
              <a:cs typeface="Trebuchet MS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7636125" y="3189962"/>
            <a:ext cx="2890704" cy="1552634"/>
          </a:xfrm>
          <a:prstGeom prst="rect">
            <a:avLst/>
          </a:prstGeom>
        </p:spPr>
        <p:txBody>
          <a:bodyPr vert="horz" lIns="104287" tIns="52144" rIns="104287" bIns="52144" rtlCol="0" anchor="ctr">
            <a:normAutofit/>
          </a:bodyPr>
          <a:lstStyle>
            <a:lvl1pPr algn="ctr" defTabSz="5214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k-SK" sz="1500" dirty="0" smtClean="0">
                <a:solidFill>
                  <a:srgbClr val="7F7F7F"/>
                </a:solidFill>
                <a:latin typeface="Trebuchet MS"/>
                <a:cs typeface="Trebuchet MS"/>
              </a:rPr>
              <a:t>počte </a:t>
            </a:r>
            <a:br>
              <a:rPr lang="sk-SK" sz="1500" dirty="0" smtClean="0">
                <a:solidFill>
                  <a:srgbClr val="7F7F7F"/>
                </a:solidFill>
                <a:latin typeface="Trebuchet MS"/>
                <a:cs typeface="Trebuchet MS"/>
              </a:rPr>
            </a:br>
            <a:r>
              <a:rPr lang="sk-SK" sz="3600" dirty="0">
                <a:solidFill>
                  <a:srgbClr val="00213F"/>
                </a:solidFill>
                <a:latin typeface="Trebuchet MS"/>
                <a:cs typeface="Trebuchet MS"/>
              </a:rPr>
              <a:t>11 500 ks</a:t>
            </a:r>
          </a:p>
          <a:p>
            <a:pPr lvl="0" algn="l"/>
            <a:r>
              <a:rPr lang="sk-SK" sz="1500" dirty="0" smtClean="0">
                <a:solidFill>
                  <a:srgbClr val="7F7F7F"/>
                </a:solidFill>
                <a:latin typeface="Trebuchet MS"/>
                <a:cs typeface="Trebuchet MS"/>
              </a:rPr>
              <a:t>pripravených </a:t>
            </a:r>
            <a:r>
              <a:rPr lang="sk-SK" sz="1500" dirty="0">
                <a:solidFill>
                  <a:srgbClr val="7F7F7F"/>
                </a:solidFill>
                <a:latin typeface="Trebuchet MS"/>
                <a:cs typeface="Trebuchet MS"/>
              </a:rPr>
              <a:t/>
            </a:r>
            <a:br>
              <a:rPr lang="sk-SK" sz="1500" dirty="0">
                <a:solidFill>
                  <a:srgbClr val="7F7F7F"/>
                </a:solidFill>
                <a:latin typeface="Trebuchet MS"/>
                <a:cs typeface="Trebuchet MS"/>
              </a:rPr>
            </a:br>
            <a:r>
              <a:rPr lang="sk-SK" sz="1500" dirty="0" smtClean="0">
                <a:solidFill>
                  <a:srgbClr val="7F7F7F"/>
                </a:solidFill>
                <a:latin typeface="Trebuchet MS"/>
                <a:cs typeface="Trebuchet MS"/>
              </a:rPr>
              <a:t>štartových balíkov v roku 2016.</a:t>
            </a:r>
            <a:endParaRPr lang="sk-SK" sz="1600" dirty="0" smtClean="0">
              <a:solidFill>
                <a:srgbClr val="7F7F7F"/>
              </a:solidFill>
              <a:latin typeface="Trebuchet MS"/>
              <a:cs typeface="Trebuchet MS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3460726" y="3564819"/>
            <a:ext cx="3414295" cy="1086511"/>
          </a:xfrm>
          <a:prstGeom prst="rect">
            <a:avLst/>
          </a:prstGeom>
        </p:spPr>
        <p:txBody>
          <a:bodyPr vert="horz" lIns="104287" tIns="52144" rIns="104287" bIns="52144" rtlCol="0" anchor="ctr">
            <a:noAutofit/>
          </a:bodyPr>
          <a:lstStyle>
            <a:lvl1pPr algn="ctr" defTabSz="5214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/>
            <a:r>
              <a:rPr lang="sk-SK" sz="1400" dirty="0" smtClean="0">
                <a:solidFill>
                  <a:srgbClr val="7F7F7F"/>
                </a:solidFill>
                <a:latin typeface="Trebuchet MS"/>
                <a:cs typeface="Trebuchet MS"/>
              </a:rPr>
              <a:t>ktoré spolu počas roka nabehá, aj vďaka spolupráci, viac ako 100 zamestnancov ČSOB na tréningoch, bežeckých akciách a vo svojom voľnom čase.</a:t>
            </a:r>
          </a:p>
        </p:txBody>
      </p:sp>
      <p:sp>
        <p:nvSpPr>
          <p:cNvPr id="2" name="Obdĺžnik 1"/>
          <p:cNvSpPr/>
          <p:nvPr/>
        </p:nvSpPr>
        <p:spPr>
          <a:xfrm>
            <a:off x="7620082" y="2434772"/>
            <a:ext cx="36339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400" dirty="0" smtClean="0">
                <a:solidFill>
                  <a:schemeClr val="bg1">
                    <a:lumMod val="50000"/>
                  </a:schemeClr>
                </a:solidFill>
                <a:latin typeface="Trebuchet MS"/>
                <a:cs typeface="Trebuchet MS"/>
              </a:rPr>
              <a:t>účastníkov za 9 rokov</a:t>
            </a:r>
          </a:p>
          <a:p>
            <a:r>
              <a:rPr lang="sk-SK" sz="1400" dirty="0">
                <a:solidFill>
                  <a:schemeClr val="bg1">
                    <a:lumMod val="50000"/>
                  </a:schemeClr>
                </a:solidFill>
                <a:latin typeface="Trebuchet MS"/>
                <a:cs typeface="Trebuchet MS"/>
              </a:rPr>
              <a:t>s</a:t>
            </a:r>
            <a:r>
              <a:rPr lang="sk-SK" sz="1400" dirty="0" smtClean="0">
                <a:solidFill>
                  <a:schemeClr val="bg1">
                    <a:lumMod val="50000"/>
                  </a:schemeClr>
                </a:solidFill>
                <a:latin typeface="Trebuchet MS"/>
                <a:cs typeface="Trebuchet MS"/>
              </a:rPr>
              <a:t>polupráce.  </a:t>
            </a:r>
            <a:endParaRPr lang="sk-SK" sz="1400" dirty="0">
              <a:solidFill>
                <a:schemeClr val="bg1">
                  <a:lumMod val="50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3424784" y="2060071"/>
            <a:ext cx="3450237" cy="833452"/>
          </a:xfrm>
          <a:prstGeom prst="rect">
            <a:avLst/>
          </a:prstGeom>
        </p:spPr>
        <p:txBody>
          <a:bodyPr vert="horz" lIns="104287" tIns="52144" rIns="104287" bIns="52144" rtlCol="0" anchor="ctr">
            <a:normAutofit/>
          </a:bodyPr>
          <a:lstStyle>
            <a:lvl1pPr algn="ctr" defTabSz="5214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/>
            <a:r>
              <a:rPr lang="sk-SK" sz="1400" dirty="0" smtClean="0">
                <a:solidFill>
                  <a:srgbClr val="7F7F7F"/>
                </a:solidFill>
                <a:latin typeface="Trebuchet MS"/>
                <a:cs typeface="Trebuchet MS"/>
              </a:rPr>
              <a:t>pri porovnaní rokov 2008 a 2016.</a:t>
            </a:r>
            <a:endParaRPr lang="sk-SK" sz="1400" dirty="0">
              <a:solidFill>
                <a:srgbClr val="00213F"/>
              </a:solidFill>
              <a:latin typeface="Trebuchet MS"/>
              <a:cs typeface="Trebuchet MS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3197125" y="284341"/>
            <a:ext cx="4630364" cy="647968"/>
          </a:xfrm>
          <a:prstGeom prst="rect">
            <a:avLst/>
          </a:prstGeom>
        </p:spPr>
        <p:txBody>
          <a:bodyPr vert="horz" lIns="104287" tIns="52144" rIns="104287" bIns="52144" rtlCol="0" anchor="ctr">
            <a:normAutofit/>
          </a:bodyPr>
          <a:lstStyle>
            <a:lvl1pPr algn="ctr" defTabSz="5214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k-SK" sz="2000" b="1" dirty="0" smtClean="0">
                <a:solidFill>
                  <a:srgbClr val="00213F"/>
                </a:solidFill>
                <a:latin typeface="Trebuchet MS"/>
                <a:cs typeface="Trebuchet MS"/>
              </a:rPr>
              <a:t>Mohli by sme hovoriť o...</a:t>
            </a:r>
            <a:endParaRPr lang="sk-SK" sz="2000" b="1" dirty="0">
              <a:solidFill>
                <a:srgbClr val="00213F"/>
              </a:solidFill>
              <a:latin typeface="Trebuchet MS"/>
              <a:cs typeface="Trebuchet MS"/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3484300" y="4987692"/>
            <a:ext cx="3963885" cy="681547"/>
          </a:xfrm>
          <a:prstGeom prst="rect">
            <a:avLst/>
          </a:prstGeom>
        </p:spPr>
        <p:txBody>
          <a:bodyPr vert="horz" lIns="104287" tIns="52144" rIns="104287" bIns="52144" rtlCol="0" anchor="ctr">
            <a:normAutofit lnSpcReduction="10000"/>
          </a:bodyPr>
          <a:lstStyle>
            <a:lvl1pPr algn="ctr" defTabSz="5214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k-SK" sz="1600" dirty="0" smtClean="0">
                <a:solidFill>
                  <a:srgbClr val="7F7F7F"/>
                </a:solidFill>
                <a:latin typeface="Trebuchet MS"/>
                <a:cs typeface="Trebuchet MS"/>
              </a:rPr>
              <a:t>počte </a:t>
            </a:r>
            <a:r>
              <a:rPr lang="sk-SK" sz="3800" dirty="0" smtClean="0">
                <a:solidFill>
                  <a:srgbClr val="00213F"/>
                </a:solidFill>
                <a:latin typeface="Trebuchet MS"/>
                <a:cs typeface="Trebuchet MS"/>
              </a:rPr>
              <a:t>1 650 detí</a:t>
            </a: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7564193" y="1442982"/>
            <a:ext cx="3963885" cy="1119347"/>
          </a:xfrm>
          <a:prstGeom prst="rect">
            <a:avLst/>
          </a:prstGeom>
        </p:spPr>
        <p:txBody>
          <a:bodyPr vert="horz" lIns="104287" tIns="52144" rIns="104287" bIns="52144" rtlCol="0" anchor="ctr">
            <a:normAutofit/>
          </a:bodyPr>
          <a:lstStyle>
            <a:lvl1pPr algn="ctr" defTabSz="5214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k-SK" sz="1600" dirty="0" smtClean="0">
                <a:solidFill>
                  <a:srgbClr val="7F7F7F"/>
                </a:solidFill>
                <a:latin typeface="Trebuchet MS"/>
                <a:cs typeface="Trebuchet MS"/>
              </a:rPr>
              <a:t>celkovom počte </a:t>
            </a:r>
          </a:p>
          <a:p>
            <a:pPr algn="l"/>
            <a:r>
              <a:rPr lang="sk-SK" sz="3800" dirty="0" smtClean="0">
                <a:solidFill>
                  <a:srgbClr val="00213F"/>
                </a:solidFill>
                <a:latin typeface="Trebuchet MS"/>
                <a:cs typeface="Trebuchet MS"/>
              </a:rPr>
              <a:t>57 362</a:t>
            </a:r>
          </a:p>
        </p:txBody>
      </p:sp>
      <p:sp>
        <p:nvSpPr>
          <p:cNvPr id="35" name="Oval 34"/>
          <p:cNvSpPr/>
          <p:nvPr/>
        </p:nvSpPr>
        <p:spPr>
          <a:xfrm>
            <a:off x="3281985" y="1240442"/>
            <a:ext cx="105229" cy="1052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3336447" y="3354992"/>
            <a:ext cx="105229" cy="1052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3355766" y="5386992"/>
            <a:ext cx="105229" cy="1052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7495493" y="3410982"/>
            <a:ext cx="105229" cy="1052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7458964" y="1683782"/>
            <a:ext cx="105229" cy="1052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7530896" y="4908837"/>
            <a:ext cx="105229" cy="1052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14279" y="361230"/>
            <a:ext cx="983423" cy="59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1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590883" y="1646657"/>
            <a:ext cx="3488094" cy="1446473"/>
          </a:xfrm>
          <a:prstGeom prst="rect">
            <a:avLst/>
          </a:prstGeom>
        </p:spPr>
        <p:txBody>
          <a:bodyPr vert="horz" lIns="104287" tIns="52144" rIns="104287" bIns="52144" rtlCol="0" anchor="ctr">
            <a:normAutofit/>
          </a:bodyPr>
          <a:lstStyle>
            <a:lvl1pPr algn="ctr" defTabSz="5214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defTabSz="457200">
              <a:spcBef>
                <a:spcPct val="20000"/>
              </a:spcBef>
            </a:pPr>
            <a:r>
              <a:rPr lang="sk-SK" sz="2000" dirty="0" smtClean="0">
                <a:solidFill>
                  <a:schemeClr val="bg1">
                    <a:lumMod val="50000"/>
                  </a:schemeClr>
                </a:solidFill>
                <a:latin typeface="Trebuchet MS"/>
                <a:cs typeface="Trebuchet MS"/>
              </a:rPr>
              <a:t>Takto vyzerajú zamestnanci ČSOB v pobočke počas bežného dňa...</a:t>
            </a:r>
            <a:endParaRPr lang="sk-SK" sz="2000" dirty="0">
              <a:solidFill>
                <a:schemeClr val="bg1">
                  <a:lumMod val="50000"/>
                </a:schemeClr>
              </a:solidFill>
              <a:latin typeface="Trebuchet MS"/>
              <a:cs typeface="Trebuchet MS"/>
            </a:endParaRPr>
          </a:p>
        </p:txBody>
      </p:sp>
      <p:pic>
        <p:nvPicPr>
          <p:cNvPr id="8" name="Picture 7" descr="zam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356" y="4727035"/>
            <a:ext cx="2189301" cy="21893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077524" y="824733"/>
            <a:ext cx="4228487" cy="1969465"/>
          </a:xfrm>
          <a:prstGeom prst="rect">
            <a:avLst/>
          </a:prstGeom>
        </p:spPr>
        <p:txBody>
          <a:bodyPr vert="horz" lIns="104287" tIns="52144" rIns="104287" bIns="52144" rtlCol="0" anchor="ctr">
            <a:normAutofit/>
          </a:bodyPr>
          <a:lstStyle>
            <a:lvl1pPr algn="ctr" defTabSz="5214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defTabSz="457200">
              <a:spcBef>
                <a:spcPct val="20000"/>
              </a:spcBef>
            </a:pPr>
            <a:r>
              <a:rPr lang="sk-SK" sz="2000" dirty="0">
                <a:solidFill>
                  <a:schemeClr val="bg1">
                    <a:lumMod val="50000"/>
                  </a:schemeClr>
                </a:solidFill>
                <a:latin typeface="Trebuchet MS"/>
                <a:cs typeface="Trebuchet MS"/>
              </a:rPr>
              <a:t>...a takto vyzerajú </a:t>
            </a:r>
            <a:r>
              <a:rPr lang="sk-SK" sz="2000" dirty="0" smtClean="0">
                <a:solidFill>
                  <a:schemeClr val="bg1">
                    <a:lumMod val="50000"/>
                  </a:schemeClr>
                </a:solidFill>
                <a:latin typeface="Trebuchet MS"/>
                <a:cs typeface="Trebuchet MS"/>
              </a:rPr>
              <a:t>v posledných týždňoch pred </a:t>
            </a:r>
            <a:r>
              <a:rPr lang="sk-SK" sz="2000" dirty="0">
                <a:solidFill>
                  <a:schemeClr val="bg1">
                    <a:lumMod val="50000"/>
                  </a:schemeClr>
                </a:solidFill>
                <a:latin typeface="Trebuchet MS"/>
                <a:cs typeface="Trebuchet MS"/>
              </a:rPr>
              <a:t>konaním ČSOB Bratislava </a:t>
            </a:r>
            <a:r>
              <a:rPr lang="sk-SK" sz="2000" dirty="0" err="1" smtClean="0">
                <a:solidFill>
                  <a:schemeClr val="bg1">
                    <a:lumMod val="50000"/>
                  </a:schemeClr>
                </a:solidFill>
                <a:latin typeface="Trebuchet MS"/>
                <a:cs typeface="Trebuchet MS"/>
              </a:rPr>
              <a:t>Marathon</a:t>
            </a:r>
            <a:r>
              <a:rPr lang="sk-SK" sz="2000" dirty="0" smtClean="0">
                <a:solidFill>
                  <a:schemeClr val="bg1">
                    <a:lumMod val="50000"/>
                  </a:schemeClr>
                </a:solidFill>
                <a:latin typeface="Trebuchet MS"/>
                <a:cs typeface="Trebuchet MS"/>
              </a:rPr>
              <a:t>.</a:t>
            </a:r>
            <a:endParaRPr lang="sk-SK" sz="2000" dirty="0">
              <a:solidFill>
                <a:schemeClr val="bg1">
                  <a:lumMod val="50000"/>
                </a:schemeClr>
              </a:solidFill>
              <a:latin typeface="Trebuchet MS"/>
              <a:cs typeface="Trebuchet MS"/>
            </a:endParaRPr>
          </a:p>
        </p:txBody>
      </p:sp>
      <p:pic>
        <p:nvPicPr>
          <p:cNvPr id="10" name="Picture 9" descr="zam0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830" y="2504385"/>
            <a:ext cx="3453012" cy="34530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 descr="zam0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704" y="4213832"/>
            <a:ext cx="2890440" cy="2890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Rectangle 12"/>
          <p:cNvSpPr/>
          <p:nvPr/>
        </p:nvSpPr>
        <p:spPr>
          <a:xfrm>
            <a:off x="-1" y="665786"/>
            <a:ext cx="4218955" cy="783653"/>
          </a:xfrm>
          <a:prstGeom prst="rect">
            <a:avLst/>
          </a:prstGeom>
          <a:solidFill>
            <a:srgbClr val="0092D2"/>
          </a:solidFill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zam0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94" y="3033358"/>
            <a:ext cx="2422824" cy="24228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998546" y="478165"/>
            <a:ext cx="3220408" cy="1090814"/>
          </a:xfrm>
          <a:prstGeom prst="rect">
            <a:avLst/>
          </a:prstGeom>
        </p:spPr>
        <p:txBody>
          <a:bodyPr vert="horz" lIns="104287" tIns="52144" rIns="104287" bIns="52144" rtlCol="0" anchor="ctr">
            <a:normAutofit/>
          </a:bodyPr>
          <a:lstStyle>
            <a:lvl1pPr algn="ctr" defTabSz="5214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6000" b="1" dirty="0" smtClean="0">
                <a:solidFill>
                  <a:schemeClr val="bg1"/>
                </a:solidFill>
                <a:latin typeface="Trebuchet MS"/>
                <a:cs typeface="Trebuchet MS"/>
              </a:rPr>
              <a:t>ZMENU</a:t>
            </a:r>
            <a:endParaRPr lang="en-US" sz="6000" b="1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8230" y="-14946"/>
            <a:ext cx="3038268" cy="802655"/>
          </a:xfrm>
        </p:spPr>
        <p:txBody>
          <a:bodyPr>
            <a:normAutofit/>
          </a:bodyPr>
          <a:lstStyle/>
          <a:p>
            <a:r>
              <a:rPr lang="sk-SK" sz="2400" b="1" dirty="0" smtClean="0">
                <a:solidFill>
                  <a:srgbClr val="00213F"/>
                </a:solidFill>
                <a:latin typeface="Trebuchet MS"/>
                <a:cs typeface="Trebuchet MS"/>
              </a:rPr>
              <a:t>MY VÁM UKÁŽEME </a:t>
            </a:r>
            <a:endParaRPr lang="en-US" sz="2400" b="1" dirty="0">
              <a:solidFill>
                <a:srgbClr val="00213F"/>
              </a:solidFill>
              <a:latin typeface="Trebuchet MS"/>
              <a:cs typeface="Trebuchet M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5623">
            <a:off x="2653888" y="1961414"/>
            <a:ext cx="2240913" cy="1064434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4649938" y="6142644"/>
            <a:ext cx="2447484" cy="1240318"/>
          </a:xfrm>
          <a:prstGeom prst="rect">
            <a:avLst/>
          </a:prstGeom>
        </p:spPr>
        <p:txBody>
          <a:bodyPr vert="horz" lIns="104287" tIns="52144" rIns="104287" bIns="52144" rtlCol="0" anchor="ctr">
            <a:normAutofit/>
          </a:bodyPr>
          <a:lstStyle>
            <a:lvl1pPr algn="ctr" defTabSz="5214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sk-SK" sz="1600" b="1" dirty="0" smtClean="0">
                <a:solidFill>
                  <a:srgbClr val="00213F"/>
                </a:solidFill>
                <a:latin typeface="Trebuchet MS"/>
                <a:cs typeface="Trebuchet MS"/>
              </a:rPr>
              <a:t>V ČSOB to skrátka žije podujatím dávno </a:t>
            </a:r>
            <a:br>
              <a:rPr lang="sk-SK" sz="1600" b="1" dirty="0" smtClean="0">
                <a:solidFill>
                  <a:srgbClr val="00213F"/>
                </a:solidFill>
                <a:latin typeface="Trebuchet MS"/>
                <a:cs typeface="Trebuchet MS"/>
              </a:rPr>
            </a:br>
            <a:r>
              <a:rPr lang="sk-SK" sz="1600" b="1" dirty="0" smtClean="0">
                <a:solidFill>
                  <a:srgbClr val="00213F"/>
                </a:solidFill>
                <a:latin typeface="Trebuchet MS"/>
                <a:cs typeface="Trebuchet MS"/>
              </a:rPr>
              <a:t>pred jeho štartom.</a:t>
            </a:r>
            <a:endParaRPr lang="sk-SK" sz="1600" b="1" dirty="0">
              <a:solidFill>
                <a:srgbClr val="00213F"/>
              </a:solidFill>
              <a:latin typeface="Trebuchet MS"/>
              <a:cs typeface="Trebuchet M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89743" y="239080"/>
            <a:ext cx="774960" cy="7384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51051" y="299284"/>
            <a:ext cx="978305" cy="64796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14279" y="361230"/>
            <a:ext cx="983423" cy="59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861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590883" y="1706429"/>
            <a:ext cx="3488094" cy="2253375"/>
          </a:xfrm>
          <a:prstGeom prst="rect">
            <a:avLst/>
          </a:prstGeom>
        </p:spPr>
        <p:txBody>
          <a:bodyPr vert="horz" lIns="104287" tIns="52144" rIns="104287" bIns="52144" rtlCol="0" anchor="ctr">
            <a:normAutofit/>
          </a:bodyPr>
          <a:lstStyle>
            <a:lvl1pPr algn="ctr" defTabSz="5214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k-SK" sz="2000" dirty="0" smtClean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Takto bežne pôsobí manažér z vedenia spoločnosti. Trochu nuda, nie...?   </a:t>
            </a:r>
            <a:br>
              <a:rPr lang="sk-SK" sz="2000" dirty="0" smtClean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</a:br>
            <a:r>
              <a:rPr lang="sk-SK" sz="2000" dirty="0" smtClean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Samé čísla, grafy </a:t>
            </a:r>
            <a:br>
              <a:rPr lang="sk-SK" sz="2000" dirty="0" smtClean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</a:br>
            <a:r>
              <a:rPr lang="sk-SK" sz="2000" dirty="0" smtClean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a štatistiky...koho </a:t>
            </a:r>
            <a:br>
              <a:rPr lang="sk-SK" sz="2000" dirty="0" smtClean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</a:br>
            <a:r>
              <a:rPr lang="sk-SK" sz="2000" dirty="0" smtClean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by to bavilo...? </a:t>
            </a:r>
            <a:endParaRPr lang="sk-SK" sz="6600" dirty="0">
              <a:solidFill>
                <a:schemeClr val="bg1">
                  <a:lumMod val="65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050066" y="765036"/>
            <a:ext cx="5080137" cy="1969465"/>
          </a:xfrm>
          <a:prstGeom prst="rect">
            <a:avLst/>
          </a:prstGeom>
        </p:spPr>
        <p:txBody>
          <a:bodyPr vert="horz" lIns="104287" tIns="52144" rIns="104287" bIns="52144" rtlCol="0" anchor="ctr">
            <a:normAutofit/>
          </a:bodyPr>
          <a:lstStyle>
            <a:lvl1pPr algn="ctr" defTabSz="5214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k-SK" sz="200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...a toto je vedenie spoločnosti ČSOB</a:t>
            </a:r>
            <a:br>
              <a:rPr lang="sk-SK" sz="200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</a:br>
            <a:r>
              <a:rPr lang="sk-SK" sz="200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pred a počas bratislavského maratónu. </a:t>
            </a:r>
            <a:br>
              <a:rPr lang="sk-SK" sz="200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</a:br>
            <a:r>
              <a:rPr lang="sk-SK" sz="200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Úsmevy, emócie, uvoľnená atmosféra...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-1" y="665786"/>
            <a:ext cx="4218955" cy="783653"/>
          </a:xfrm>
          <a:prstGeom prst="rect">
            <a:avLst/>
          </a:prstGeom>
          <a:solidFill>
            <a:srgbClr val="0092D2"/>
          </a:solidFill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98546" y="478165"/>
            <a:ext cx="3220408" cy="1090814"/>
          </a:xfrm>
          <a:prstGeom prst="rect">
            <a:avLst/>
          </a:prstGeom>
        </p:spPr>
        <p:txBody>
          <a:bodyPr vert="horz" lIns="104287" tIns="52144" rIns="104287" bIns="52144" rtlCol="0" anchor="ctr">
            <a:normAutofit/>
          </a:bodyPr>
          <a:lstStyle>
            <a:lvl1pPr algn="ctr" defTabSz="5214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6000" b="1" dirty="0" smtClean="0">
                <a:solidFill>
                  <a:schemeClr val="bg1"/>
                </a:solidFill>
                <a:latin typeface="Trebuchet MS"/>
                <a:cs typeface="Trebuchet MS"/>
              </a:rPr>
              <a:t>EMÓCIE</a:t>
            </a:r>
            <a:endParaRPr lang="en-US" sz="6000" b="1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8230" y="-14946"/>
            <a:ext cx="3038268" cy="802655"/>
          </a:xfrm>
        </p:spPr>
        <p:txBody>
          <a:bodyPr>
            <a:normAutofit/>
          </a:bodyPr>
          <a:lstStyle/>
          <a:p>
            <a:r>
              <a:rPr lang="sk-SK" sz="2400" b="1" dirty="0" smtClean="0">
                <a:solidFill>
                  <a:srgbClr val="00213F"/>
                </a:solidFill>
                <a:latin typeface="Trebuchet MS"/>
                <a:cs typeface="Trebuchet MS"/>
              </a:rPr>
              <a:t>MY VÁM UKÁŽEME </a:t>
            </a:r>
            <a:endParaRPr lang="en-US" sz="2400" b="1" dirty="0">
              <a:solidFill>
                <a:srgbClr val="00213F"/>
              </a:solidFill>
              <a:latin typeface="Trebuchet MS"/>
              <a:cs typeface="Trebuchet MS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4421727" y="5322262"/>
            <a:ext cx="1882337" cy="1831625"/>
          </a:xfrm>
          <a:prstGeom prst="rect">
            <a:avLst/>
          </a:prstGeom>
        </p:spPr>
        <p:txBody>
          <a:bodyPr vert="horz" lIns="104287" tIns="52144" rIns="104287" bIns="52144" rtlCol="0" anchor="ctr">
            <a:normAutofit/>
          </a:bodyPr>
          <a:lstStyle>
            <a:lvl1pPr algn="ctr" defTabSz="5214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sk-SK" sz="1600" b="1" dirty="0">
                <a:solidFill>
                  <a:srgbClr val="00213F"/>
                </a:solidFill>
                <a:latin typeface="Trebuchet MS"/>
                <a:cs typeface="Trebuchet MS"/>
              </a:rPr>
              <a:t>Šport spája </a:t>
            </a:r>
          </a:p>
          <a:p>
            <a:pPr algn="r"/>
            <a:r>
              <a:rPr lang="sk-SK" sz="1600" b="1" dirty="0">
                <a:solidFill>
                  <a:srgbClr val="00213F"/>
                </a:solidFill>
                <a:latin typeface="Trebuchet MS"/>
                <a:cs typeface="Trebuchet MS"/>
              </a:rPr>
              <a:t>v </a:t>
            </a:r>
            <a:r>
              <a:rPr lang="sk-SK" sz="1600" b="1" dirty="0" smtClean="0">
                <a:solidFill>
                  <a:srgbClr val="00213F"/>
                </a:solidFill>
                <a:latin typeface="Trebuchet MS"/>
                <a:cs typeface="Trebuchet MS"/>
              </a:rPr>
              <a:t>ČSOB </a:t>
            </a:r>
            <a:r>
              <a:rPr lang="sk-SK" sz="1600" b="1" dirty="0">
                <a:solidFill>
                  <a:srgbClr val="00213F"/>
                </a:solidFill>
                <a:latin typeface="Trebuchet MS"/>
                <a:cs typeface="Trebuchet MS"/>
              </a:rPr>
              <a:t>ozaj  všetkých a na podujatí sú si všetci </a:t>
            </a:r>
            <a:r>
              <a:rPr lang="sk-SK" sz="1600" b="1" dirty="0" smtClean="0">
                <a:solidFill>
                  <a:srgbClr val="00213F"/>
                </a:solidFill>
                <a:latin typeface="Trebuchet MS"/>
                <a:cs typeface="Trebuchet MS"/>
              </a:rPr>
              <a:t>rovní.</a:t>
            </a:r>
            <a:endParaRPr lang="sk-SK" sz="1600" b="1" dirty="0">
              <a:solidFill>
                <a:srgbClr val="00213F"/>
              </a:solidFill>
              <a:latin typeface="Trebuchet MS"/>
              <a:cs typeface="Trebuchet MS"/>
            </a:endParaRPr>
          </a:p>
        </p:txBody>
      </p:sp>
      <p:pic>
        <p:nvPicPr>
          <p:cNvPr id="3" name="Picture 2" descr="VED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771" y="2437789"/>
            <a:ext cx="3705513" cy="25957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VED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514" y="4746185"/>
            <a:ext cx="3458097" cy="24224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180771" y="2004196"/>
            <a:ext cx="1624155" cy="1719227"/>
          </a:xfrm>
          <a:prstGeom prst="rect">
            <a:avLst/>
          </a:prstGeom>
        </p:spPr>
      </p:pic>
      <p:pic>
        <p:nvPicPr>
          <p:cNvPr id="19" name="Picture 18" descr="041611-some-managers-worry-about-being-too-friendly-300x30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52" y="4042813"/>
            <a:ext cx="2983092" cy="29830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9743" y="239080"/>
            <a:ext cx="774960" cy="7384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1051" y="299284"/>
            <a:ext cx="978305" cy="6479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14279" y="361230"/>
            <a:ext cx="983423" cy="59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493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590882" y="1542056"/>
            <a:ext cx="9449675" cy="1356815"/>
          </a:xfrm>
          <a:prstGeom prst="rect">
            <a:avLst/>
          </a:prstGeom>
        </p:spPr>
        <p:txBody>
          <a:bodyPr vert="horz" lIns="104287" tIns="52144" rIns="104287" bIns="52144" rtlCol="0" anchor="ctr">
            <a:normAutofit/>
          </a:bodyPr>
          <a:lstStyle>
            <a:lvl1pPr algn="ctr" defTabSz="5214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k-SK" sz="2000" dirty="0" smtClean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Myslíte si, že poznáte zamestnancov, manažérov či členov predstavenstva banky iba ako usedených mudrlantov, ktorých zaujímajú samé tabuľky, indexy či porovnania hospodárskych výsledkov?</a:t>
            </a:r>
            <a:endParaRPr lang="sk-SK" sz="2000" dirty="0">
              <a:solidFill>
                <a:schemeClr val="bg1">
                  <a:lumMod val="65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799589" y="2380405"/>
            <a:ext cx="4572340" cy="2401323"/>
          </a:xfrm>
          <a:prstGeom prst="rect">
            <a:avLst/>
          </a:prstGeom>
        </p:spPr>
        <p:txBody>
          <a:bodyPr vert="horz" lIns="104287" tIns="52144" rIns="104287" bIns="52144" rtlCol="0" anchor="ctr">
            <a:noAutofit/>
          </a:bodyPr>
          <a:lstStyle>
            <a:lvl1pPr algn="ctr" defTabSz="5214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sk-SK" sz="1200" b="1" dirty="0" smtClean="0">
              <a:solidFill>
                <a:schemeClr val="bg1">
                  <a:lumMod val="65000"/>
                </a:schemeClr>
              </a:solidFill>
              <a:latin typeface="Trebuchet MS"/>
              <a:cs typeface="Trebuchet MS"/>
            </a:endParaRPr>
          </a:p>
          <a:p>
            <a:pPr algn="l"/>
            <a:endParaRPr lang="sk-SK" sz="1200" b="1" dirty="0">
              <a:solidFill>
                <a:schemeClr val="bg1">
                  <a:lumMod val="65000"/>
                </a:schemeClr>
              </a:solidFill>
              <a:latin typeface="Trebuchet MS"/>
              <a:cs typeface="Trebuchet MS"/>
            </a:endParaRPr>
          </a:p>
          <a:p>
            <a:pPr algn="l"/>
            <a:endParaRPr lang="sk-SK" sz="1200" b="1" dirty="0" smtClean="0">
              <a:solidFill>
                <a:schemeClr val="bg1">
                  <a:lumMod val="65000"/>
                </a:schemeClr>
              </a:solidFill>
              <a:latin typeface="Trebuchet MS"/>
              <a:cs typeface="Trebuchet MS"/>
            </a:endParaRPr>
          </a:p>
          <a:p>
            <a:pPr algn="l"/>
            <a:endParaRPr lang="sk-SK" sz="1200" b="1" dirty="0">
              <a:solidFill>
                <a:schemeClr val="bg1">
                  <a:lumMod val="65000"/>
                </a:schemeClr>
              </a:solidFill>
              <a:latin typeface="Trebuchet MS"/>
              <a:cs typeface="Trebuchet MS"/>
            </a:endParaRPr>
          </a:p>
          <a:p>
            <a:pPr algn="l"/>
            <a:endParaRPr lang="sk-SK" sz="1200" b="1" dirty="0" smtClean="0">
              <a:solidFill>
                <a:schemeClr val="bg1">
                  <a:lumMod val="65000"/>
                </a:schemeClr>
              </a:solidFill>
              <a:latin typeface="Trebuchet MS"/>
              <a:cs typeface="Trebuchet MS"/>
            </a:endParaRPr>
          </a:p>
          <a:p>
            <a:pPr algn="l"/>
            <a:endParaRPr lang="sk-SK" sz="1200" b="1" dirty="0">
              <a:solidFill>
                <a:schemeClr val="bg1">
                  <a:lumMod val="65000"/>
                </a:schemeClr>
              </a:solidFill>
              <a:latin typeface="Trebuchet MS"/>
              <a:cs typeface="Trebuchet MS"/>
            </a:endParaRPr>
          </a:p>
          <a:p>
            <a:pPr algn="l"/>
            <a:r>
              <a:rPr lang="sk-SK" sz="1200" b="1" dirty="0" smtClean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, </a:t>
            </a:r>
          </a:p>
          <a:p>
            <a:pPr algn="l"/>
            <a:endParaRPr lang="sk-SK" sz="1200" b="1" dirty="0">
              <a:solidFill>
                <a:schemeClr val="bg1">
                  <a:lumMod val="65000"/>
                </a:schemeClr>
              </a:solidFill>
              <a:latin typeface="Trebuchet MS"/>
              <a:cs typeface="Trebuchet MS"/>
            </a:endParaRPr>
          </a:p>
          <a:p>
            <a:pPr algn="l"/>
            <a:endParaRPr lang="sk-SK" sz="1200" b="1" dirty="0" smtClean="0">
              <a:solidFill>
                <a:schemeClr val="bg1">
                  <a:lumMod val="65000"/>
                </a:schemeClr>
              </a:solidFill>
              <a:latin typeface="Trebuchet MS"/>
              <a:cs typeface="Trebuchet MS"/>
            </a:endParaRPr>
          </a:p>
          <a:p>
            <a:pPr algn="l"/>
            <a:r>
              <a:rPr lang="sk-SK" sz="1200" b="1" dirty="0">
                <a:solidFill>
                  <a:srgbClr val="00213F"/>
                </a:solidFill>
                <a:latin typeface="Trebuchet MS"/>
                <a:cs typeface="Trebuchet MS"/>
              </a:rPr>
              <a:t>ČSOB si dlhodobo zakladá na ľudskosti </a:t>
            </a:r>
            <a:endParaRPr lang="sk-SK" sz="1200" b="1" dirty="0" smtClean="0">
              <a:solidFill>
                <a:srgbClr val="00213F"/>
              </a:solidFill>
              <a:latin typeface="Trebuchet MS"/>
              <a:cs typeface="Trebuchet MS"/>
            </a:endParaRPr>
          </a:p>
          <a:p>
            <a:pPr algn="l"/>
            <a:r>
              <a:rPr lang="sk-SK" sz="1200" b="1" dirty="0" smtClean="0">
                <a:solidFill>
                  <a:srgbClr val="00213F"/>
                </a:solidFill>
                <a:latin typeface="Trebuchet MS"/>
                <a:cs typeface="Trebuchet MS"/>
              </a:rPr>
              <a:t>a jej </a:t>
            </a:r>
            <a:r>
              <a:rPr lang="sk-SK" sz="1200" b="1" dirty="0">
                <a:solidFill>
                  <a:srgbClr val="00213F"/>
                </a:solidFill>
                <a:latin typeface="Trebuchet MS"/>
                <a:cs typeface="Trebuchet MS"/>
              </a:rPr>
              <a:t>generálny riaditeľ je toho </a:t>
            </a:r>
            <a:r>
              <a:rPr lang="sk-SK" sz="1200" b="1" dirty="0" smtClean="0">
                <a:solidFill>
                  <a:srgbClr val="00213F"/>
                </a:solidFill>
                <a:latin typeface="Trebuchet MS"/>
                <a:cs typeface="Trebuchet MS"/>
              </a:rPr>
              <a:t>jasným príkladom</a:t>
            </a:r>
            <a:r>
              <a:rPr lang="sk-SK" sz="1200" b="1" dirty="0">
                <a:solidFill>
                  <a:srgbClr val="00213F"/>
                </a:solidFill>
                <a:latin typeface="Trebuchet MS"/>
                <a:cs typeface="Trebuchet MS"/>
              </a:rPr>
              <a:t>.</a:t>
            </a:r>
            <a:br>
              <a:rPr lang="sk-SK" sz="1200" b="1" dirty="0">
                <a:solidFill>
                  <a:srgbClr val="00213F"/>
                </a:solidFill>
                <a:latin typeface="Trebuchet MS"/>
                <a:cs typeface="Trebuchet MS"/>
              </a:rPr>
            </a:br>
            <a:endParaRPr lang="sk-SK" sz="1200" b="1" dirty="0">
              <a:solidFill>
                <a:srgbClr val="00213F"/>
              </a:solidFill>
              <a:latin typeface="Trebuchet MS"/>
              <a:cs typeface="Trebuchet MS"/>
            </a:endParaRPr>
          </a:p>
          <a:p>
            <a:pPr algn="l"/>
            <a:r>
              <a:rPr lang="sk-SK" sz="1200" b="1" dirty="0">
                <a:solidFill>
                  <a:srgbClr val="00213F"/>
                </a:solidFill>
                <a:latin typeface="Trebuchet MS"/>
                <a:cs typeface="Trebuchet MS"/>
              </a:rPr>
              <a:t>Je zrejmé, že sa teší zo spoločného diela, </a:t>
            </a:r>
            <a:endParaRPr lang="sk-SK" sz="1200" b="1" dirty="0" smtClean="0">
              <a:solidFill>
                <a:srgbClr val="00213F"/>
              </a:solidFill>
              <a:latin typeface="Trebuchet MS"/>
              <a:cs typeface="Trebuchet MS"/>
            </a:endParaRPr>
          </a:p>
          <a:p>
            <a:pPr algn="l"/>
            <a:r>
              <a:rPr lang="sk-SK" sz="1200" b="1" dirty="0" smtClean="0">
                <a:solidFill>
                  <a:srgbClr val="00213F"/>
                </a:solidFill>
                <a:latin typeface="Trebuchet MS"/>
                <a:cs typeface="Trebuchet MS"/>
              </a:rPr>
              <a:t>ktoré </a:t>
            </a:r>
            <a:r>
              <a:rPr lang="sk-SK" sz="1200" b="1" dirty="0">
                <a:solidFill>
                  <a:srgbClr val="00213F"/>
                </a:solidFill>
                <a:latin typeface="Trebuchet MS"/>
                <a:cs typeface="Trebuchet MS"/>
              </a:rPr>
              <a:t>je venované všetkým ľudom </a:t>
            </a:r>
            <a:r>
              <a:rPr lang="sk-SK" sz="1200" b="1" dirty="0" smtClean="0">
                <a:solidFill>
                  <a:srgbClr val="00213F"/>
                </a:solidFill>
                <a:latin typeface="Trebuchet MS"/>
                <a:cs typeface="Trebuchet MS"/>
              </a:rPr>
              <a:t>na </a:t>
            </a:r>
            <a:r>
              <a:rPr lang="sk-SK" sz="1200" b="1" dirty="0">
                <a:solidFill>
                  <a:srgbClr val="00213F"/>
                </a:solidFill>
                <a:latin typeface="Trebuchet MS"/>
                <a:cs typeface="Trebuchet MS"/>
              </a:rPr>
              <a:t>Slovensku </a:t>
            </a:r>
            <a:endParaRPr lang="sk-SK" sz="1200" b="1" dirty="0" smtClean="0">
              <a:solidFill>
                <a:srgbClr val="00213F"/>
              </a:solidFill>
              <a:latin typeface="Trebuchet MS"/>
              <a:cs typeface="Trebuchet MS"/>
            </a:endParaRPr>
          </a:p>
          <a:p>
            <a:pPr algn="l"/>
            <a:r>
              <a:rPr lang="sk-SK" sz="1200" b="1" dirty="0" smtClean="0">
                <a:solidFill>
                  <a:srgbClr val="00213F"/>
                </a:solidFill>
                <a:latin typeface="Trebuchet MS"/>
                <a:cs typeface="Trebuchet MS"/>
              </a:rPr>
              <a:t>na </a:t>
            </a:r>
            <a:r>
              <a:rPr lang="sk-SK" sz="1200" b="1" dirty="0">
                <a:solidFill>
                  <a:srgbClr val="00213F"/>
                </a:solidFill>
                <a:latin typeface="Trebuchet MS"/>
                <a:cs typeface="Trebuchet MS"/>
              </a:rPr>
              <a:t>podujatí „kde víťazom je každý“.</a:t>
            </a:r>
          </a:p>
          <a:p>
            <a:pPr algn="l"/>
            <a:endParaRPr lang="sk-SK" sz="1200" dirty="0">
              <a:solidFill>
                <a:schemeClr val="bg1">
                  <a:lumMod val="65000"/>
                </a:schemeClr>
              </a:solidFill>
              <a:latin typeface="Trebuchet MS"/>
              <a:cs typeface="Trebuchet MS"/>
            </a:endParaRPr>
          </a:p>
          <a:p>
            <a:pPr algn="l"/>
            <a:endParaRPr lang="sk-SK" sz="1200" b="1" dirty="0" smtClean="0">
              <a:solidFill>
                <a:schemeClr val="bg1">
                  <a:lumMod val="65000"/>
                </a:schemeClr>
              </a:solidFill>
              <a:latin typeface="Trebuchet MS"/>
              <a:cs typeface="Trebuchet MS"/>
            </a:endParaRPr>
          </a:p>
          <a:p>
            <a:pPr algn="l"/>
            <a:endParaRPr lang="sk-SK" sz="1200" b="1" dirty="0">
              <a:solidFill>
                <a:schemeClr val="bg1">
                  <a:lumMod val="65000"/>
                </a:schemeClr>
              </a:solidFill>
              <a:latin typeface="Trebuchet MS"/>
              <a:cs typeface="Trebuchet MS"/>
            </a:endParaRPr>
          </a:p>
          <a:p>
            <a:pPr algn="l"/>
            <a:endParaRPr lang="sk-SK" sz="1200" b="1" dirty="0" smtClean="0">
              <a:solidFill>
                <a:schemeClr val="bg1">
                  <a:lumMod val="65000"/>
                </a:schemeClr>
              </a:solidFill>
              <a:latin typeface="Trebuchet MS"/>
              <a:cs typeface="Trebuchet MS"/>
            </a:endParaRPr>
          </a:p>
          <a:p>
            <a:pPr algn="l"/>
            <a:endParaRPr lang="sk-SK" sz="1200" b="1" dirty="0">
              <a:solidFill>
                <a:schemeClr val="bg1">
                  <a:lumMod val="65000"/>
                </a:schemeClr>
              </a:solidFill>
              <a:latin typeface="Trebuchet MS"/>
              <a:cs typeface="Trebuchet MS"/>
            </a:endParaRPr>
          </a:p>
          <a:p>
            <a:pPr algn="l"/>
            <a:endParaRPr lang="sk-SK" sz="1200" b="1" dirty="0" smtClean="0">
              <a:solidFill>
                <a:schemeClr val="bg1">
                  <a:lumMod val="65000"/>
                </a:schemeClr>
              </a:solidFill>
              <a:latin typeface="Trebuchet MS"/>
              <a:cs typeface="Trebuchet MS"/>
            </a:endParaRPr>
          </a:p>
          <a:p>
            <a:pPr algn="l"/>
            <a:endParaRPr lang="sk-SK" sz="1200" b="1" dirty="0">
              <a:solidFill>
                <a:schemeClr val="bg1">
                  <a:lumMod val="65000"/>
                </a:schemeClr>
              </a:solidFill>
              <a:latin typeface="Trebuchet MS"/>
              <a:cs typeface="Trebuchet MS"/>
            </a:endParaRPr>
          </a:p>
          <a:p>
            <a:pPr algn="l"/>
            <a:endParaRPr lang="sk-SK" sz="1200" b="1" dirty="0" smtClean="0">
              <a:solidFill>
                <a:schemeClr val="bg1">
                  <a:lumMod val="65000"/>
                </a:schemeClr>
              </a:solidFill>
              <a:latin typeface="Trebuchet MS"/>
              <a:cs typeface="Trebuchet MS"/>
            </a:endParaRPr>
          </a:p>
          <a:p>
            <a:pPr algn="l"/>
            <a:endParaRPr lang="sk-SK" sz="1200" b="1" dirty="0" smtClean="0">
              <a:solidFill>
                <a:schemeClr val="bg1">
                  <a:lumMod val="65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1" y="665786"/>
            <a:ext cx="4218955" cy="783653"/>
          </a:xfrm>
          <a:prstGeom prst="rect">
            <a:avLst/>
          </a:prstGeom>
          <a:solidFill>
            <a:srgbClr val="0092D2"/>
          </a:solidFill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78115" y="508051"/>
            <a:ext cx="4099424" cy="1090814"/>
          </a:xfrm>
          <a:prstGeom prst="rect">
            <a:avLst/>
          </a:prstGeom>
        </p:spPr>
        <p:txBody>
          <a:bodyPr vert="horz" lIns="104287" tIns="52144" rIns="104287" bIns="52144" rtlCol="0" anchor="ctr">
            <a:normAutofit/>
          </a:bodyPr>
          <a:lstStyle>
            <a:lvl1pPr algn="ctr" defTabSz="5214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6000" b="1" dirty="0" smtClean="0">
                <a:solidFill>
                  <a:schemeClr val="bg1"/>
                </a:solidFill>
                <a:latin typeface="Trebuchet MS"/>
                <a:cs typeface="Trebuchet MS"/>
              </a:rPr>
              <a:t>ZÁŽITKY</a:t>
            </a:r>
            <a:endParaRPr lang="en-US" sz="6000" b="1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8230" y="-14946"/>
            <a:ext cx="3038268" cy="802655"/>
          </a:xfrm>
        </p:spPr>
        <p:txBody>
          <a:bodyPr>
            <a:normAutofit/>
          </a:bodyPr>
          <a:lstStyle/>
          <a:p>
            <a:r>
              <a:rPr lang="sk-SK" sz="2400" b="1" dirty="0" smtClean="0">
                <a:solidFill>
                  <a:srgbClr val="00213F"/>
                </a:solidFill>
                <a:latin typeface="Trebuchet MS"/>
                <a:cs typeface="Trebuchet MS"/>
              </a:rPr>
              <a:t>MY VÁM UKÁŽEME </a:t>
            </a:r>
            <a:endParaRPr lang="en-US" sz="2400" b="1" dirty="0">
              <a:solidFill>
                <a:srgbClr val="00213F"/>
              </a:solidFill>
              <a:latin typeface="Trebuchet MS"/>
              <a:cs typeface="Trebuchet MS"/>
            </a:endParaRPr>
          </a:p>
        </p:txBody>
      </p:sp>
      <p:pic>
        <p:nvPicPr>
          <p:cNvPr id="14" name="Obrázok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3069" y="2918259"/>
            <a:ext cx="4765450" cy="31737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Obrázok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3093" y="4383083"/>
            <a:ext cx="3726119" cy="24815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538087">
            <a:off x="4444660" y="136433"/>
            <a:ext cx="1068682" cy="1472805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868752" y="6205482"/>
            <a:ext cx="4434084" cy="480249"/>
          </a:xfrm>
          <a:prstGeom prst="rect">
            <a:avLst/>
          </a:prstGeom>
        </p:spPr>
        <p:txBody>
          <a:bodyPr vert="horz" lIns="104287" tIns="52144" rIns="104287" bIns="52144" rtlCol="0" anchor="ctr">
            <a:normAutofit/>
          </a:bodyPr>
          <a:lstStyle>
            <a:lvl1pPr algn="ctr" defTabSz="5214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sk-SK" sz="1600" dirty="0" smtClean="0">
                <a:solidFill>
                  <a:srgbClr val="A6A6A6"/>
                </a:solidFill>
                <a:latin typeface="Trebuchet MS"/>
                <a:cs typeface="Trebuchet MS"/>
              </a:rPr>
              <a:t>Takto sa v ČSOB tešia zo spoločných úspechov</a:t>
            </a:r>
            <a:endParaRPr lang="sk-SK" sz="1600" dirty="0">
              <a:solidFill>
                <a:srgbClr val="A6A6A6"/>
              </a:solidFill>
              <a:latin typeface="Trebuchet MS"/>
              <a:cs typeface="Trebuchet M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63093" y="7053456"/>
            <a:ext cx="44762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000" b="1" dirty="0" smtClean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Daniel </a:t>
            </a:r>
            <a:r>
              <a:rPr lang="sk-SK" sz="1000" b="1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Kollár </a:t>
            </a:r>
            <a:r>
              <a:rPr lang="sk-SK" sz="100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– generálny riaditeľ ČSOB tesne pred štartom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9743" y="239080"/>
            <a:ext cx="774960" cy="73849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1051" y="299284"/>
            <a:ext cx="978305" cy="6479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14279" y="361230"/>
            <a:ext cx="983423" cy="59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9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705525" y="1678857"/>
            <a:ext cx="9848175" cy="1020566"/>
          </a:xfrm>
          <a:prstGeom prst="rect">
            <a:avLst/>
          </a:prstGeom>
        </p:spPr>
        <p:txBody>
          <a:bodyPr vert="horz" lIns="104287" tIns="52144" rIns="104287" bIns="52144" rtlCol="0" anchor="ctr">
            <a:normAutofit/>
          </a:bodyPr>
          <a:lstStyle>
            <a:lvl1pPr algn="ctr" defTabSz="5214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/>
            <a:r>
              <a:rPr lang="sk-SK" sz="2000" dirty="0" smtClean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Daniel Kollár, generálny </a:t>
            </a:r>
            <a:r>
              <a:rPr lang="sk-SK" sz="200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riaditeľ </a:t>
            </a:r>
            <a:r>
              <a:rPr lang="sk-SK" sz="2000" dirty="0" smtClean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ČSOB, absolvoval </a:t>
            </a:r>
            <a:r>
              <a:rPr lang="sk-SK" sz="200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tento rok premiérovo polmaratón v slušnom čase </a:t>
            </a:r>
            <a:r>
              <a:rPr lang="sk-SK" sz="2000" dirty="0" smtClean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2:04:33. Podujatie si tak užil spolu s ďalšími 340 kolegami z ČSOB, ktorí sa do jednotlivých behov zapojili. </a:t>
            </a:r>
            <a:endParaRPr lang="sk-SK" sz="2000" dirty="0">
              <a:solidFill>
                <a:schemeClr val="bg1">
                  <a:lumMod val="65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1" y="665786"/>
            <a:ext cx="4218955" cy="783653"/>
          </a:xfrm>
          <a:prstGeom prst="rect">
            <a:avLst/>
          </a:prstGeom>
          <a:solidFill>
            <a:srgbClr val="0092D2"/>
          </a:solidFill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78115" y="508051"/>
            <a:ext cx="4099424" cy="1090814"/>
          </a:xfrm>
          <a:prstGeom prst="rect">
            <a:avLst/>
          </a:prstGeom>
        </p:spPr>
        <p:txBody>
          <a:bodyPr vert="horz" lIns="104287" tIns="52144" rIns="104287" bIns="52144" rtlCol="0" anchor="ctr">
            <a:normAutofit/>
          </a:bodyPr>
          <a:lstStyle>
            <a:lvl1pPr algn="ctr" defTabSz="5214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6000" b="1" dirty="0" smtClean="0">
                <a:solidFill>
                  <a:schemeClr val="bg1"/>
                </a:solidFill>
                <a:latin typeface="Trebuchet MS"/>
                <a:cs typeface="Trebuchet MS"/>
              </a:rPr>
              <a:t>PRÍBEHY</a:t>
            </a:r>
            <a:endParaRPr lang="en-US" sz="6000" b="1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8230" y="-14946"/>
            <a:ext cx="3038268" cy="802655"/>
          </a:xfrm>
        </p:spPr>
        <p:txBody>
          <a:bodyPr>
            <a:normAutofit/>
          </a:bodyPr>
          <a:lstStyle/>
          <a:p>
            <a:r>
              <a:rPr lang="sk-SK" sz="2400" b="1" dirty="0" smtClean="0">
                <a:solidFill>
                  <a:srgbClr val="00213F"/>
                </a:solidFill>
                <a:latin typeface="Trebuchet MS"/>
                <a:cs typeface="Trebuchet MS"/>
              </a:rPr>
              <a:t>MY VÁM UKÁŽEME </a:t>
            </a:r>
            <a:endParaRPr lang="en-US" sz="2400" b="1" dirty="0">
              <a:solidFill>
                <a:srgbClr val="00213F"/>
              </a:solidFill>
              <a:latin typeface="Trebuchet MS"/>
              <a:cs typeface="Trebuchet MS"/>
            </a:endParaRPr>
          </a:p>
        </p:txBody>
      </p:sp>
      <p:pic>
        <p:nvPicPr>
          <p:cNvPr id="3" name="Picture 2" descr="kola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084" y="3171531"/>
            <a:ext cx="5114238" cy="34052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286702">
            <a:off x="3324027" y="3146212"/>
            <a:ext cx="1989198" cy="944870"/>
          </a:xfrm>
          <a:prstGeom prst="rect">
            <a:avLst/>
          </a:prstGeom>
        </p:spPr>
      </p:pic>
      <p:sp>
        <p:nvSpPr>
          <p:cNvPr id="6" name="Obdĺžnik 5"/>
          <p:cNvSpPr/>
          <p:nvPr/>
        </p:nvSpPr>
        <p:spPr>
          <a:xfrm>
            <a:off x="784901" y="4997583"/>
            <a:ext cx="408237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sk-SK" sz="1600" dirty="0" smtClean="0">
                <a:solidFill>
                  <a:schemeClr val="bg1">
                    <a:lumMod val="65000"/>
                  </a:schemeClr>
                </a:solidFill>
                <a:latin typeface="Trebuchet MS"/>
                <a:ea typeface="+mj-ea"/>
                <a:cs typeface="Trebuchet MS"/>
              </a:rPr>
              <a:t>...medzi </a:t>
            </a:r>
            <a:r>
              <a:rPr lang="sk-SK" sz="1600" dirty="0">
                <a:solidFill>
                  <a:schemeClr val="bg1">
                    <a:lumMod val="65000"/>
                  </a:schemeClr>
                </a:solidFill>
                <a:latin typeface="Trebuchet MS"/>
                <a:ea typeface="+mj-ea"/>
                <a:cs typeface="Trebuchet MS"/>
              </a:rPr>
              <a:t>slovenskou </a:t>
            </a:r>
            <a:r>
              <a:rPr lang="sk-SK" sz="1600" dirty="0" smtClean="0">
                <a:solidFill>
                  <a:schemeClr val="bg1">
                    <a:lumMod val="65000"/>
                  </a:schemeClr>
                </a:solidFill>
                <a:latin typeface="Trebuchet MS"/>
                <a:ea typeface="+mj-ea"/>
                <a:cs typeface="Trebuchet MS"/>
              </a:rPr>
              <a:t>ČSOB a</a:t>
            </a:r>
            <a:r>
              <a:rPr lang="sk-SK" sz="1600" dirty="0">
                <a:solidFill>
                  <a:schemeClr val="bg1">
                    <a:lumMod val="65000"/>
                  </a:schemeClr>
                </a:solidFill>
                <a:latin typeface="Trebuchet MS"/>
                <a:ea typeface="+mj-ea"/>
                <a:cs typeface="Trebuchet MS"/>
              </a:rPr>
              <a:t> maďarskou </a:t>
            </a:r>
            <a:r>
              <a:rPr lang="sk-SK" sz="160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K&amp;H </a:t>
            </a:r>
            <a:r>
              <a:rPr lang="sk-SK" sz="1600" dirty="0" smtClean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(rovnako </a:t>
            </a:r>
            <a:r>
              <a:rPr lang="sk-SK" sz="1600" dirty="0" smtClean="0">
                <a:solidFill>
                  <a:schemeClr val="bg1">
                    <a:lumMod val="65000"/>
                  </a:schemeClr>
                </a:solidFill>
                <a:latin typeface="Trebuchet MS"/>
                <a:ea typeface="+mj-ea"/>
                <a:cs typeface="Trebuchet MS"/>
              </a:rPr>
              <a:t>dcérskou spoločnosťou KBC) </a:t>
            </a:r>
            <a:r>
              <a:rPr lang="sk-SK" sz="1600" dirty="0">
                <a:solidFill>
                  <a:schemeClr val="bg1">
                    <a:lumMod val="65000"/>
                  </a:schemeClr>
                </a:solidFill>
                <a:latin typeface="Trebuchet MS"/>
                <a:ea typeface="+mj-ea"/>
                <a:cs typeface="Trebuchet MS"/>
              </a:rPr>
              <a:t>dokonca </a:t>
            </a:r>
            <a:r>
              <a:rPr lang="sk-SK" sz="1600" dirty="0" smtClean="0">
                <a:solidFill>
                  <a:schemeClr val="bg1">
                    <a:lumMod val="65000"/>
                  </a:schemeClr>
                </a:solidFill>
                <a:latin typeface="Trebuchet MS"/>
                <a:ea typeface="+mj-ea"/>
                <a:cs typeface="Trebuchet MS"/>
              </a:rPr>
              <a:t>prebieha </a:t>
            </a:r>
            <a:r>
              <a:rPr lang="sk-SK" sz="1600" b="1" dirty="0">
                <a:solidFill>
                  <a:srgbClr val="00213F"/>
                </a:solidFill>
                <a:latin typeface="Trebuchet MS"/>
                <a:ea typeface="+mj-ea"/>
                <a:cs typeface="Trebuchet MS"/>
              </a:rPr>
              <a:t>stávka</a:t>
            </a:r>
            <a:r>
              <a:rPr lang="sk-SK" sz="1600" dirty="0">
                <a:solidFill>
                  <a:srgbClr val="00213F"/>
                </a:solidFill>
                <a:latin typeface="Trebuchet MS"/>
                <a:ea typeface="+mj-ea"/>
                <a:cs typeface="Trebuchet MS"/>
              </a:rPr>
              <a:t> </a:t>
            </a:r>
            <a:r>
              <a:rPr lang="sk-SK" sz="1600" dirty="0">
                <a:solidFill>
                  <a:schemeClr val="bg1">
                    <a:lumMod val="65000"/>
                  </a:schemeClr>
                </a:solidFill>
                <a:latin typeface="Trebuchet MS"/>
                <a:ea typeface="+mj-ea"/>
                <a:cs typeface="Trebuchet MS"/>
              </a:rPr>
              <a:t>o to, v ktorej krajine sa do </a:t>
            </a:r>
            <a:r>
              <a:rPr lang="sk-SK" sz="1600" dirty="0" smtClean="0">
                <a:solidFill>
                  <a:schemeClr val="bg1">
                    <a:lumMod val="65000"/>
                  </a:schemeClr>
                </a:solidFill>
                <a:latin typeface="Trebuchet MS"/>
                <a:ea typeface="+mj-ea"/>
                <a:cs typeface="Trebuchet MS"/>
              </a:rPr>
              <a:t>bankou podporovaného podujatia </a:t>
            </a:r>
            <a:r>
              <a:rPr lang="sk-SK" sz="1600" dirty="0">
                <a:solidFill>
                  <a:schemeClr val="bg1">
                    <a:lumMod val="65000"/>
                  </a:schemeClr>
                </a:solidFill>
                <a:latin typeface="Trebuchet MS"/>
                <a:ea typeface="+mj-ea"/>
                <a:cs typeface="Trebuchet MS"/>
              </a:rPr>
              <a:t>zapojí viac zamestnancov. </a:t>
            </a:r>
            <a:endParaRPr lang="sk-SK" sz="1600" dirty="0" smtClean="0">
              <a:solidFill>
                <a:schemeClr val="bg1">
                  <a:lumMod val="65000"/>
                </a:schemeClr>
              </a:solidFill>
              <a:latin typeface="Trebuchet MS"/>
              <a:ea typeface="+mj-ea"/>
              <a:cs typeface="Trebuchet MS"/>
            </a:endParaRPr>
          </a:p>
          <a:p>
            <a:pPr>
              <a:spcBef>
                <a:spcPct val="0"/>
              </a:spcBef>
            </a:pPr>
            <a:r>
              <a:rPr lang="sk-SK" sz="1600" dirty="0" smtClean="0">
                <a:solidFill>
                  <a:schemeClr val="bg1">
                    <a:lumMod val="65000"/>
                  </a:schemeClr>
                </a:solidFill>
                <a:latin typeface="Trebuchet MS"/>
                <a:ea typeface="+mj-ea"/>
                <a:cs typeface="Trebuchet MS"/>
              </a:rPr>
              <a:t>Na </a:t>
            </a:r>
            <a:r>
              <a:rPr lang="sk-SK" sz="1600" dirty="0">
                <a:solidFill>
                  <a:schemeClr val="bg1">
                    <a:lumMod val="65000"/>
                  </a:schemeClr>
                </a:solidFill>
                <a:latin typeface="Trebuchet MS"/>
                <a:ea typeface="+mj-ea"/>
                <a:cs typeface="Trebuchet MS"/>
              </a:rPr>
              <a:t>výsledky </a:t>
            </a:r>
            <a:r>
              <a:rPr lang="sk-SK" sz="1600" dirty="0" smtClean="0">
                <a:solidFill>
                  <a:schemeClr val="bg1">
                    <a:lumMod val="65000"/>
                  </a:schemeClr>
                </a:solidFill>
                <a:latin typeface="Trebuchet MS"/>
                <a:ea typeface="+mj-ea"/>
                <a:cs typeface="Trebuchet MS"/>
              </a:rPr>
              <a:t>K&amp;H Go! z Maďarska </a:t>
            </a:r>
            <a:r>
              <a:rPr lang="sk-SK" sz="1600" dirty="0">
                <a:solidFill>
                  <a:schemeClr val="bg1">
                    <a:lumMod val="65000"/>
                  </a:schemeClr>
                </a:solidFill>
                <a:latin typeface="Trebuchet MS"/>
                <a:ea typeface="+mj-ea"/>
                <a:cs typeface="Trebuchet MS"/>
              </a:rPr>
              <a:t>a aj výsledok stávky si počkáme </a:t>
            </a:r>
            <a:endParaRPr lang="sk-SK" sz="1600" dirty="0" smtClean="0">
              <a:solidFill>
                <a:schemeClr val="bg1">
                  <a:lumMod val="65000"/>
                </a:schemeClr>
              </a:solidFill>
              <a:latin typeface="Trebuchet MS"/>
              <a:ea typeface="+mj-ea"/>
              <a:cs typeface="Trebuchet MS"/>
            </a:endParaRPr>
          </a:p>
          <a:p>
            <a:pPr>
              <a:spcBef>
                <a:spcPct val="0"/>
              </a:spcBef>
            </a:pPr>
            <a:r>
              <a:rPr lang="sk-SK" sz="1600" dirty="0" smtClean="0">
                <a:solidFill>
                  <a:schemeClr val="bg1">
                    <a:lumMod val="65000"/>
                  </a:schemeClr>
                </a:solidFill>
                <a:latin typeface="Trebuchet MS"/>
                <a:ea typeface="+mj-ea"/>
                <a:cs typeface="Trebuchet MS"/>
              </a:rPr>
              <a:t>do </a:t>
            </a:r>
            <a:r>
              <a:rPr lang="sk-SK" sz="1600" dirty="0">
                <a:solidFill>
                  <a:schemeClr val="bg1">
                    <a:lumMod val="65000"/>
                  </a:schemeClr>
                </a:solidFill>
                <a:latin typeface="Trebuchet MS"/>
                <a:ea typeface="+mj-ea"/>
                <a:cs typeface="Trebuchet MS"/>
              </a:rPr>
              <a:t>22. </a:t>
            </a:r>
            <a:r>
              <a:rPr lang="sk-SK" sz="1600" dirty="0" smtClean="0">
                <a:solidFill>
                  <a:schemeClr val="bg1">
                    <a:lumMod val="65000"/>
                  </a:schemeClr>
                </a:solidFill>
                <a:latin typeface="Trebuchet MS"/>
                <a:ea typeface="+mj-ea"/>
                <a:cs typeface="Trebuchet MS"/>
              </a:rPr>
              <a:t>júna 2016. </a:t>
            </a:r>
            <a:endParaRPr lang="sk-SK" sz="1600" dirty="0">
              <a:solidFill>
                <a:schemeClr val="bg1">
                  <a:lumMod val="65000"/>
                </a:schemeClr>
              </a:solidFill>
              <a:latin typeface="Trebuchet MS"/>
              <a:ea typeface="+mj-ea"/>
              <a:cs typeface="Trebuchet MS"/>
            </a:endParaRPr>
          </a:p>
        </p:txBody>
      </p:sp>
      <p:sp>
        <p:nvSpPr>
          <p:cNvPr id="7" name="Obdĺžnik 6"/>
          <p:cNvSpPr/>
          <p:nvPr/>
        </p:nvSpPr>
        <p:spPr>
          <a:xfrm>
            <a:off x="784902" y="4258555"/>
            <a:ext cx="5343525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sk-SK" sz="2000" dirty="0" smtClean="0">
                <a:solidFill>
                  <a:srgbClr val="00213F"/>
                </a:solidFill>
                <a:latin typeface="Trebuchet MS"/>
                <a:cs typeface="Trebuchet MS"/>
              </a:rPr>
              <a:t>A príbeh pokračuje </a:t>
            </a:r>
            <a:endParaRPr lang="sk-SK" sz="2000" dirty="0">
              <a:solidFill>
                <a:srgbClr val="00213F"/>
              </a:solidFill>
              <a:latin typeface="Trebuchet MS"/>
              <a:cs typeface="Trebuchet MS"/>
            </a:endParaRPr>
          </a:p>
          <a:p>
            <a:pPr lvl="0"/>
            <a:r>
              <a:rPr lang="sk-SK" sz="2000" dirty="0" smtClean="0">
                <a:solidFill>
                  <a:srgbClr val="00213F"/>
                </a:solidFill>
                <a:latin typeface="Trebuchet MS"/>
                <a:cs typeface="Trebuchet MS"/>
              </a:rPr>
              <a:t>aj za hranicami...</a:t>
            </a:r>
            <a:endParaRPr lang="sk-SK" sz="2000" dirty="0">
              <a:solidFill>
                <a:srgbClr val="00213F"/>
              </a:solidFill>
              <a:latin typeface="Trebuchet MS"/>
              <a:cs typeface="Trebuchet MS"/>
            </a:endParaRPr>
          </a:p>
        </p:txBody>
      </p:sp>
      <p:pic>
        <p:nvPicPr>
          <p:cNvPr id="9" name="Obrázo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735" y="3159143"/>
            <a:ext cx="844225" cy="856537"/>
          </a:xfrm>
          <a:prstGeom prst="rect">
            <a:avLst/>
          </a:prstGeom>
        </p:spPr>
      </p:pic>
      <p:pic>
        <p:nvPicPr>
          <p:cNvPr id="1026" name="Picture 2" descr="http://gyorplaza.erise.hu/uploads/2015-12/534/k-and-h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041" y="3114544"/>
            <a:ext cx="993409" cy="933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bdĺžnik 5"/>
          <p:cNvSpPr/>
          <p:nvPr/>
        </p:nvSpPr>
        <p:spPr>
          <a:xfrm>
            <a:off x="1747180" y="3449370"/>
            <a:ext cx="5692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sk-SK" sz="1600" dirty="0" smtClean="0">
                <a:solidFill>
                  <a:schemeClr val="bg1">
                    <a:lumMod val="65000"/>
                  </a:schemeClr>
                </a:solidFill>
                <a:latin typeface="Trebuchet MS"/>
                <a:ea typeface="+mj-ea"/>
                <a:cs typeface="Trebuchet MS"/>
              </a:rPr>
              <a:t>VS.</a:t>
            </a:r>
            <a:endParaRPr lang="sk-SK" sz="1600" dirty="0">
              <a:solidFill>
                <a:schemeClr val="bg1">
                  <a:lumMod val="65000"/>
                </a:schemeClr>
              </a:solidFill>
              <a:latin typeface="Trebuchet MS"/>
              <a:ea typeface="+mj-ea"/>
              <a:cs typeface="Trebuchet M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9743" y="239080"/>
            <a:ext cx="774960" cy="73849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1051" y="299284"/>
            <a:ext cx="978305" cy="6479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14279" y="361230"/>
            <a:ext cx="983423" cy="59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45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590882" y="1700413"/>
            <a:ext cx="9509441" cy="787656"/>
          </a:xfrm>
          <a:prstGeom prst="rect">
            <a:avLst/>
          </a:prstGeom>
        </p:spPr>
        <p:txBody>
          <a:bodyPr vert="horz" lIns="104287" tIns="52144" rIns="104287" bIns="52144" rtlCol="0" anchor="ctr">
            <a:normAutofit fontScale="85000" lnSpcReduction="10000"/>
          </a:bodyPr>
          <a:lstStyle>
            <a:lvl1pPr algn="ctr" defTabSz="5214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k-SK" sz="2000" dirty="0" smtClean="0">
                <a:solidFill>
                  <a:srgbClr val="A6A6A6"/>
                </a:solidFill>
                <a:latin typeface="Trebuchet MS"/>
                <a:cs typeface="Trebuchet MS"/>
              </a:rPr>
              <a:t>Už niekoľko mesiacov pred podujatím (november 2015 až marec 2016) sa zamestnanci ČSOB spoločne s ďalšími bežcami pripravovali na svoj jarný bežecký vrchol.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-2" y="665786"/>
            <a:ext cx="4736395" cy="783653"/>
          </a:xfrm>
          <a:prstGeom prst="rect">
            <a:avLst/>
          </a:prstGeom>
          <a:solidFill>
            <a:srgbClr val="0092D2"/>
          </a:solidFill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78115" y="508051"/>
            <a:ext cx="4099424" cy="1090814"/>
          </a:xfrm>
          <a:prstGeom prst="rect">
            <a:avLst/>
          </a:prstGeom>
        </p:spPr>
        <p:txBody>
          <a:bodyPr vert="horz" lIns="104287" tIns="52144" rIns="104287" bIns="52144" rtlCol="0" anchor="ctr">
            <a:normAutofit fontScale="85000" lnSpcReduction="10000"/>
          </a:bodyPr>
          <a:lstStyle>
            <a:lvl1pPr algn="ctr" defTabSz="5214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6000" b="1" dirty="0" smtClean="0">
                <a:solidFill>
                  <a:schemeClr val="bg1"/>
                </a:solidFill>
                <a:latin typeface="Trebuchet MS"/>
                <a:cs typeface="Trebuchet MS"/>
              </a:rPr>
              <a:t>VYTRVALOSŤ</a:t>
            </a:r>
            <a:endParaRPr lang="en-US" sz="6000" b="1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8230" y="-14946"/>
            <a:ext cx="3038268" cy="802655"/>
          </a:xfrm>
        </p:spPr>
        <p:txBody>
          <a:bodyPr>
            <a:normAutofit/>
          </a:bodyPr>
          <a:lstStyle/>
          <a:p>
            <a:r>
              <a:rPr lang="sk-SK" sz="2400" b="1" dirty="0" smtClean="0">
                <a:solidFill>
                  <a:srgbClr val="00213F"/>
                </a:solidFill>
                <a:latin typeface="Trebuchet MS"/>
                <a:cs typeface="Trebuchet MS"/>
              </a:rPr>
              <a:t>MY VÁM UKÁŽEME </a:t>
            </a:r>
            <a:endParaRPr lang="en-US" sz="2400" b="1" dirty="0">
              <a:solidFill>
                <a:srgbClr val="00213F"/>
              </a:solidFill>
              <a:latin typeface="Trebuchet MS"/>
              <a:cs typeface="Trebuchet MS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493058" y="5395490"/>
            <a:ext cx="2368905" cy="1919534"/>
          </a:xfrm>
          <a:prstGeom prst="rect">
            <a:avLst/>
          </a:prstGeom>
        </p:spPr>
        <p:txBody>
          <a:bodyPr vert="horz" lIns="104287" tIns="52144" rIns="104287" bIns="52144" rtlCol="0" anchor="ctr">
            <a:noAutofit/>
          </a:bodyPr>
          <a:lstStyle>
            <a:lvl1pPr algn="ctr" defTabSz="5214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sk-SK" sz="1600" dirty="0" smtClean="0">
                <a:solidFill>
                  <a:srgbClr val="00213F"/>
                </a:solidFill>
                <a:latin typeface="Trebuchet MS"/>
                <a:cs typeface="Trebuchet MS"/>
              </a:rPr>
              <a:t>pravidelne 2x do týždňa, na halových tréningoch poctivo trénovali, vedení bývalým olympionikom Marcelom Mataninom</a:t>
            </a:r>
          </a:p>
          <a:p>
            <a:pPr algn="r"/>
            <a:endParaRPr lang="sk-SK" sz="1600" dirty="0" smtClean="0">
              <a:solidFill>
                <a:srgbClr val="00213F"/>
              </a:solidFill>
              <a:latin typeface="Trebuchet MS"/>
              <a:cs typeface="Trebuchet MS"/>
            </a:endParaRPr>
          </a:p>
        </p:txBody>
      </p:sp>
      <p:pic>
        <p:nvPicPr>
          <p:cNvPr id="20" name="Obrázo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5956" y="2656228"/>
            <a:ext cx="3757227" cy="25087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Obrázo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161" y="4530199"/>
            <a:ext cx="3888575" cy="25880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Title 1"/>
          <p:cNvSpPr txBox="1">
            <a:spLocks/>
          </p:cNvSpPr>
          <p:nvPr/>
        </p:nvSpPr>
        <p:spPr>
          <a:xfrm>
            <a:off x="7094465" y="5743078"/>
            <a:ext cx="3454098" cy="1727331"/>
          </a:xfrm>
          <a:prstGeom prst="rect">
            <a:avLst/>
          </a:prstGeom>
        </p:spPr>
        <p:txBody>
          <a:bodyPr vert="horz" lIns="104287" tIns="52144" rIns="104287" bIns="52144" rtlCol="0" anchor="ctr">
            <a:noAutofit/>
          </a:bodyPr>
          <a:lstStyle>
            <a:lvl1pPr algn="ctr" defTabSz="5214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k-SK" sz="1600" dirty="0" smtClean="0">
                <a:solidFill>
                  <a:srgbClr val="00213F"/>
                </a:solidFill>
                <a:latin typeface="Trebuchet MS"/>
                <a:cs typeface="Trebuchet MS"/>
              </a:rPr>
              <a:t>Počas prípravy sa mnohí </a:t>
            </a:r>
          </a:p>
          <a:p>
            <a:pPr algn="l"/>
            <a:r>
              <a:rPr lang="sk-SK" sz="1600" dirty="0" smtClean="0">
                <a:solidFill>
                  <a:srgbClr val="00213F"/>
                </a:solidFill>
                <a:latin typeface="Trebuchet MS"/>
                <a:cs typeface="Trebuchet MS"/>
              </a:rPr>
              <a:t>z nich zúčastnili aj troch behov </a:t>
            </a:r>
          </a:p>
          <a:p>
            <a:pPr algn="l"/>
            <a:r>
              <a:rPr lang="sk-SK" sz="1600" dirty="0" smtClean="0">
                <a:solidFill>
                  <a:srgbClr val="00213F"/>
                </a:solidFill>
                <a:latin typeface="Trebuchet MS"/>
                <a:cs typeface="Trebuchet MS"/>
              </a:rPr>
              <a:t>v rámci „ČSOB Zimnej série“</a:t>
            </a:r>
          </a:p>
          <a:p>
            <a:pPr algn="l"/>
            <a:r>
              <a:rPr lang="sk-SK" sz="1600" dirty="0" smtClean="0">
                <a:solidFill>
                  <a:srgbClr val="00213F"/>
                </a:solidFill>
                <a:latin typeface="Trebuchet MS"/>
                <a:cs typeface="Trebuchet MS"/>
              </a:rPr>
              <a:t>(6 km a 12 km).</a:t>
            </a:r>
          </a:p>
        </p:txBody>
      </p:sp>
      <p:pic>
        <p:nvPicPr>
          <p:cNvPr id="23" name="Obrázok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64914" y="2536684"/>
            <a:ext cx="4490586" cy="26769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3186254">
            <a:off x="7117825" y="5400487"/>
            <a:ext cx="1282571" cy="6092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9743" y="239080"/>
            <a:ext cx="774960" cy="7384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1051" y="299284"/>
            <a:ext cx="978305" cy="6479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14279" y="361230"/>
            <a:ext cx="983423" cy="59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62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590880" y="1610185"/>
            <a:ext cx="9791335" cy="1838115"/>
          </a:xfrm>
          <a:prstGeom prst="rect">
            <a:avLst/>
          </a:prstGeom>
        </p:spPr>
        <p:txBody>
          <a:bodyPr vert="horz" lIns="104287" tIns="52144" rIns="104287" bIns="52144" rtlCol="0" anchor="ctr">
            <a:normAutofit fontScale="77500" lnSpcReduction="20000"/>
          </a:bodyPr>
          <a:lstStyle>
            <a:lvl1pPr algn="ctr" defTabSz="5214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k-SK" sz="2000" dirty="0">
                <a:latin typeface="Trebuchet MS"/>
                <a:cs typeface="Trebuchet MS"/>
              </a:rPr>
              <a:t>Projekt </a:t>
            </a:r>
            <a:r>
              <a:rPr lang="sk-SK" sz="2000" b="1" dirty="0" smtClean="0">
                <a:latin typeface="Trebuchet MS"/>
                <a:cs typeface="Trebuchet MS"/>
              </a:rPr>
              <a:t>43.kilometer </a:t>
            </a:r>
            <a:r>
              <a:rPr lang="sk-SK" sz="2000" dirty="0" smtClean="0">
                <a:latin typeface="Trebuchet MS"/>
                <a:cs typeface="Trebuchet MS"/>
              </a:rPr>
              <a:t>(dĺžka maratónu je 42,195km) dáva podujatiu už niekoľko rokov silný </a:t>
            </a:r>
            <a:r>
              <a:rPr lang="sk-SK" sz="2000" dirty="0">
                <a:latin typeface="Trebuchet MS"/>
                <a:cs typeface="Trebuchet MS"/>
              </a:rPr>
              <a:t>charitatívny </a:t>
            </a:r>
            <a:r>
              <a:rPr lang="sk-SK" sz="2000" dirty="0" smtClean="0">
                <a:latin typeface="Trebuchet MS"/>
                <a:cs typeface="Trebuchet MS"/>
              </a:rPr>
              <a:t>rozmer. Zamestnanci ČSOB „nebežia“ len pre seba, ale </a:t>
            </a:r>
            <a:r>
              <a:rPr lang="sk-SK" sz="2000" b="1" dirty="0" smtClean="0">
                <a:latin typeface="Trebuchet MS"/>
                <a:cs typeface="Trebuchet MS"/>
              </a:rPr>
              <a:t>svoj výkon venujú hendikepovaným deťom</a:t>
            </a:r>
            <a:r>
              <a:rPr lang="sk-SK" sz="2000" dirty="0" smtClean="0">
                <a:latin typeface="Trebuchet MS"/>
                <a:cs typeface="Trebuchet MS"/>
              </a:rPr>
              <a:t>. </a:t>
            </a:r>
            <a:br>
              <a:rPr lang="sk-SK" sz="2000" dirty="0" smtClean="0">
                <a:latin typeface="Trebuchet MS"/>
                <a:cs typeface="Trebuchet MS"/>
              </a:rPr>
            </a:br>
            <a:endParaRPr lang="sk-SK" sz="2000" dirty="0" smtClean="0">
              <a:latin typeface="Trebuchet MS"/>
              <a:cs typeface="Trebuchet MS"/>
            </a:endParaRPr>
          </a:p>
          <a:p>
            <a:pPr algn="l"/>
            <a:r>
              <a:rPr lang="sk-SK" sz="2000" b="1" dirty="0" smtClean="0">
                <a:latin typeface="Trebuchet MS"/>
                <a:cs typeface="Trebuchet MS"/>
              </a:rPr>
              <a:t>ČSOB financuje štartovné pre deti z detských domovov </a:t>
            </a:r>
            <a:r>
              <a:rPr lang="sk-SK" sz="2000" dirty="0" smtClean="0">
                <a:latin typeface="Trebuchet MS"/>
                <a:cs typeface="Trebuchet MS"/>
              </a:rPr>
              <a:t>a dáva im tak „</a:t>
            </a:r>
            <a:r>
              <a:rPr lang="sk-SK" sz="2000" b="1" dirty="0" smtClean="0">
                <a:latin typeface="Trebuchet MS"/>
                <a:cs typeface="Trebuchet MS"/>
              </a:rPr>
              <a:t>Vyrovnanú šancu“</a:t>
            </a:r>
            <a:r>
              <a:rPr lang="sk-SK" sz="2000" dirty="0" smtClean="0">
                <a:latin typeface="Trebuchet MS"/>
                <a:cs typeface="Trebuchet MS"/>
              </a:rPr>
              <a:t> bežať </a:t>
            </a:r>
          </a:p>
          <a:p>
            <a:pPr algn="l"/>
            <a:r>
              <a:rPr lang="sk-SK" sz="2000" dirty="0" smtClean="0">
                <a:latin typeface="Trebuchet MS"/>
                <a:cs typeface="Trebuchet MS"/>
              </a:rPr>
              <a:t>s ostatnými deťmi, ktoré poznajú alebo majú svojich rodičov. </a:t>
            </a:r>
            <a:br>
              <a:rPr lang="sk-SK" sz="2000" dirty="0" smtClean="0">
                <a:latin typeface="Trebuchet MS"/>
                <a:cs typeface="Trebuchet MS"/>
              </a:rPr>
            </a:br>
            <a:endParaRPr lang="sk-SK" sz="2000" dirty="0" smtClean="0">
              <a:latin typeface="Trebuchet MS"/>
              <a:cs typeface="Trebuchet MS"/>
            </a:endParaRPr>
          </a:p>
          <a:p>
            <a:pPr algn="l"/>
            <a:r>
              <a:rPr lang="sk-SK" sz="2000" dirty="0" smtClean="0">
                <a:latin typeface="Trebuchet MS"/>
                <a:cs typeface="Trebuchet MS"/>
              </a:rPr>
              <a:t>Aj zamestnanci ČSOB si môžu </a:t>
            </a:r>
            <a:r>
              <a:rPr lang="sk-SK" sz="2000" b="1" dirty="0" smtClean="0">
                <a:latin typeface="Trebuchet MS"/>
                <a:cs typeface="Trebuchet MS"/>
              </a:rPr>
              <a:t>vydražiť svoje obľúbené štartové číslo </a:t>
            </a:r>
            <a:r>
              <a:rPr lang="sk-SK" sz="2000" dirty="0" smtClean="0">
                <a:latin typeface="Trebuchet MS"/>
                <a:cs typeface="Trebuchet MS"/>
              </a:rPr>
              <a:t>a financie putujú opäť na </a:t>
            </a:r>
            <a:r>
              <a:rPr lang="sk-SK" sz="2000" b="1" dirty="0" smtClean="0">
                <a:latin typeface="Trebuchet MS"/>
                <a:cs typeface="Trebuchet MS"/>
              </a:rPr>
              <a:t>podporu charity (Konto bariéry)</a:t>
            </a:r>
            <a:r>
              <a:rPr lang="sk-SK" sz="2000" dirty="0" smtClean="0">
                <a:latin typeface="Trebuchet MS"/>
                <a:cs typeface="Trebuchet MS"/>
              </a:rPr>
              <a:t>. </a:t>
            </a:r>
            <a:endParaRPr lang="sk-SK" sz="2000" dirty="0">
              <a:latin typeface="Trebuchet MS"/>
              <a:cs typeface="Trebuchet M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1" y="665786"/>
            <a:ext cx="6110996" cy="783653"/>
          </a:xfrm>
          <a:prstGeom prst="rect">
            <a:avLst/>
          </a:prstGeom>
          <a:solidFill>
            <a:srgbClr val="0092D2"/>
          </a:solidFill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31116" y="564199"/>
            <a:ext cx="5449959" cy="1090814"/>
          </a:xfrm>
          <a:prstGeom prst="rect">
            <a:avLst/>
          </a:prstGeom>
        </p:spPr>
        <p:txBody>
          <a:bodyPr vert="horz" lIns="104287" tIns="52144" rIns="104287" bIns="52144" rtlCol="0" anchor="ctr">
            <a:normAutofit fontScale="77500" lnSpcReduction="20000"/>
          </a:bodyPr>
          <a:lstStyle>
            <a:lvl1pPr algn="ctr" defTabSz="5214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6000" b="1" dirty="0" smtClean="0">
                <a:solidFill>
                  <a:schemeClr val="bg1"/>
                </a:solidFill>
                <a:latin typeface="Trebuchet MS"/>
                <a:cs typeface="Trebuchet MS"/>
              </a:rPr>
              <a:t>SPOLUPATRIČNOSŤ</a:t>
            </a:r>
            <a:endParaRPr lang="en-US" sz="6000" b="1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8230" y="-14946"/>
            <a:ext cx="3038268" cy="802655"/>
          </a:xfrm>
        </p:spPr>
        <p:txBody>
          <a:bodyPr>
            <a:normAutofit/>
          </a:bodyPr>
          <a:lstStyle/>
          <a:p>
            <a:r>
              <a:rPr lang="sk-SK" sz="2400" b="1" dirty="0" smtClean="0">
                <a:solidFill>
                  <a:srgbClr val="00213F"/>
                </a:solidFill>
                <a:latin typeface="Trebuchet MS"/>
                <a:cs typeface="Trebuchet MS"/>
              </a:rPr>
              <a:t>MY VÁM UKÁŽEME </a:t>
            </a:r>
            <a:endParaRPr lang="en-US" sz="2400" b="1" dirty="0">
              <a:solidFill>
                <a:srgbClr val="00213F"/>
              </a:solidFill>
              <a:latin typeface="Trebuchet MS"/>
              <a:cs typeface="Trebuchet MS"/>
            </a:endParaRPr>
          </a:p>
        </p:txBody>
      </p:sp>
      <p:pic>
        <p:nvPicPr>
          <p:cNvPr id="10" name="Obrázok 5" descr="Bez názvu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96156" y="3434733"/>
            <a:ext cx="6550272" cy="39180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2382" y="3359402"/>
            <a:ext cx="1098002" cy="15132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9743" y="239080"/>
            <a:ext cx="774960" cy="7384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1051" y="299284"/>
            <a:ext cx="978305" cy="64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14279" y="361230"/>
            <a:ext cx="983423" cy="59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01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33718" y="1513622"/>
            <a:ext cx="9509441" cy="1220875"/>
          </a:xfrm>
          <a:prstGeom prst="rect">
            <a:avLst/>
          </a:prstGeom>
        </p:spPr>
        <p:txBody>
          <a:bodyPr vert="horz" lIns="104287" tIns="52144" rIns="104287" bIns="52144" rtlCol="0" anchor="ctr">
            <a:normAutofit/>
          </a:bodyPr>
          <a:lstStyle>
            <a:lvl1pPr algn="ctr" defTabSz="5214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k-SK" sz="2000" dirty="0" smtClean="0">
                <a:solidFill>
                  <a:srgbClr val="00213F"/>
                </a:solidFill>
                <a:latin typeface="Trebuchet MS"/>
                <a:cs typeface="Trebuchet MS"/>
              </a:rPr>
              <a:t>Aktivita „Ja osobne bežím pre...“ </a:t>
            </a:r>
          </a:p>
          <a:p>
            <a:pPr algn="l"/>
            <a:r>
              <a:rPr lang="sk-SK" sz="2000" dirty="0" smtClean="0">
                <a:solidFill>
                  <a:srgbClr val="00213F"/>
                </a:solidFill>
                <a:latin typeface="Trebuchet MS"/>
                <a:cs typeface="Trebuchet MS"/>
              </a:rPr>
              <a:t>mala v ČSOB silnú odozvu</a:t>
            </a:r>
            <a:endParaRPr lang="sk-SK" sz="2000" dirty="0">
              <a:solidFill>
                <a:srgbClr val="00213F"/>
              </a:solidFill>
              <a:latin typeface="Trebuchet MS"/>
              <a:cs typeface="Trebuchet M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2" y="665786"/>
            <a:ext cx="4009451" cy="783653"/>
          </a:xfrm>
          <a:prstGeom prst="rect">
            <a:avLst/>
          </a:prstGeom>
          <a:solidFill>
            <a:srgbClr val="0092D2"/>
          </a:solidFill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52831" y="522994"/>
            <a:ext cx="3456618" cy="1090814"/>
          </a:xfrm>
          <a:prstGeom prst="rect">
            <a:avLst/>
          </a:prstGeom>
        </p:spPr>
        <p:txBody>
          <a:bodyPr vert="horz" lIns="104287" tIns="52144" rIns="104287" bIns="52144" rtlCol="0" anchor="ctr">
            <a:normAutofit fontScale="85000" lnSpcReduction="10000"/>
          </a:bodyPr>
          <a:lstStyle>
            <a:lvl1pPr algn="ctr" defTabSz="5214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6000" b="1" dirty="0" smtClean="0">
                <a:solidFill>
                  <a:schemeClr val="bg1"/>
                </a:solidFill>
                <a:latin typeface="Trebuchet MS"/>
                <a:cs typeface="Trebuchet MS"/>
              </a:rPr>
              <a:t>ĽUDSKOSŤ</a:t>
            </a:r>
            <a:endParaRPr lang="en-US" sz="6000" b="1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8230" y="-14946"/>
            <a:ext cx="3038268" cy="802655"/>
          </a:xfrm>
        </p:spPr>
        <p:txBody>
          <a:bodyPr>
            <a:normAutofit/>
          </a:bodyPr>
          <a:lstStyle/>
          <a:p>
            <a:r>
              <a:rPr lang="sk-SK" sz="2400" b="1" dirty="0" smtClean="0">
                <a:solidFill>
                  <a:srgbClr val="00213F"/>
                </a:solidFill>
                <a:latin typeface="Trebuchet MS"/>
                <a:cs typeface="Trebuchet MS"/>
              </a:rPr>
              <a:t>MY VÁM UKÁŽEME </a:t>
            </a:r>
            <a:endParaRPr lang="en-US" sz="2400" b="1" dirty="0">
              <a:solidFill>
                <a:srgbClr val="00213F"/>
              </a:solidFill>
              <a:latin typeface="Trebuchet MS"/>
              <a:cs typeface="Trebuchet MS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590881" y="2181625"/>
            <a:ext cx="6219493" cy="5026352"/>
          </a:xfrm>
          <a:prstGeom prst="rect">
            <a:avLst/>
          </a:prstGeom>
        </p:spPr>
        <p:txBody>
          <a:bodyPr vert="horz" lIns="104287" tIns="52144" rIns="104287" bIns="52144" rtlCol="0" anchor="ctr">
            <a:noAutofit/>
          </a:bodyPr>
          <a:lstStyle>
            <a:lvl1pPr algn="ctr" defTabSz="5214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 typeface="Arial"/>
              <a:buChar char="•"/>
            </a:pPr>
            <a:r>
              <a:rPr lang="sk-SK" sz="1600" dirty="0" smtClean="0">
                <a:solidFill>
                  <a:schemeClr val="bg1">
                    <a:lumMod val="50000"/>
                  </a:schemeClr>
                </a:solidFill>
                <a:latin typeface="Trebuchet MS"/>
                <a:cs typeface="Trebuchet MS"/>
              </a:rPr>
              <a:t>do iniciatívy sa zapojilo 28 zamestnancov;</a:t>
            </a:r>
          </a:p>
          <a:p>
            <a:pPr marL="285750" indent="-285750" algn="l">
              <a:buFont typeface="Arial"/>
              <a:buChar char="•"/>
            </a:pPr>
            <a:r>
              <a:rPr lang="sk-SK" sz="1600" dirty="0" smtClean="0">
                <a:solidFill>
                  <a:schemeClr val="bg1">
                    <a:lumMod val="50000"/>
                  </a:schemeClr>
                </a:solidFill>
                <a:latin typeface="Trebuchet MS"/>
                <a:cs typeface="Trebuchet MS"/>
              </a:rPr>
              <a:t>na výber mali z 11 príbehov detí, ktorým mohli venovať svoj bežecký výkon;</a:t>
            </a:r>
          </a:p>
          <a:p>
            <a:pPr marL="285750" indent="-285750" algn="l">
              <a:buFont typeface="Arial"/>
              <a:buChar char="•"/>
            </a:pPr>
            <a:r>
              <a:rPr lang="sk-SK" sz="1600" dirty="0" smtClean="0">
                <a:solidFill>
                  <a:schemeClr val="bg1">
                    <a:lumMod val="50000"/>
                  </a:schemeClr>
                </a:solidFill>
                <a:latin typeface="Trebuchet MS"/>
                <a:cs typeface="Trebuchet MS"/>
              </a:rPr>
              <a:t>príbehy detí, príspevok z Konta bariéry a výzva na zapojenie sa boli uverejnené a komunikované na intranete ČSOB v období od 6.februára do 1.apríla 2016;</a:t>
            </a:r>
          </a:p>
          <a:p>
            <a:pPr marL="285750" indent="-285750" algn="l">
              <a:buFont typeface="Arial"/>
              <a:buChar char="•"/>
            </a:pPr>
            <a:r>
              <a:rPr lang="sk-SK" sz="1600" dirty="0" smtClean="0">
                <a:solidFill>
                  <a:schemeClr val="bg1">
                    <a:lumMod val="50000"/>
                  </a:schemeClr>
                </a:solidFill>
                <a:latin typeface="Trebuchet MS"/>
                <a:cs typeface="Trebuchet MS"/>
              </a:rPr>
              <a:t>priebežnú komunikáciu cez interné komunikačné kanály (intranet, </a:t>
            </a:r>
            <a:r>
              <a:rPr lang="sk-SK" sz="1600" dirty="0" err="1" smtClean="0">
                <a:solidFill>
                  <a:schemeClr val="bg1">
                    <a:lumMod val="50000"/>
                  </a:schemeClr>
                </a:solidFill>
                <a:latin typeface="Trebuchet MS"/>
                <a:cs typeface="Trebuchet MS"/>
              </a:rPr>
              <a:t>newsletter</a:t>
            </a:r>
            <a:r>
              <a:rPr lang="sk-SK" sz="1600" dirty="0" smtClean="0">
                <a:solidFill>
                  <a:schemeClr val="bg1">
                    <a:lumMod val="50000"/>
                  </a:schemeClr>
                </a:solidFill>
                <a:latin typeface="Trebuchet MS"/>
                <a:cs typeface="Trebuchet MS"/>
              </a:rPr>
              <a:t>) podporili hlavne fotky zapojených kolegov, aby sa podčiarklo osobné venovanie;</a:t>
            </a:r>
          </a:p>
          <a:p>
            <a:pPr marL="285750" indent="-285750" algn="l">
              <a:buFont typeface="Arial"/>
              <a:buChar char="•"/>
            </a:pPr>
            <a:r>
              <a:rPr lang="sk-SK" sz="1600" dirty="0" smtClean="0">
                <a:solidFill>
                  <a:schemeClr val="bg1">
                    <a:lumMod val="50000"/>
                  </a:schemeClr>
                </a:solidFill>
                <a:latin typeface="Trebuchet MS"/>
                <a:cs typeface="Trebuchet MS"/>
              </a:rPr>
              <a:t>do aktivity sa zapojil aj generálny riaditeľ Daniel Kollár, ktorý svoj bežecký výkon z polmaratónu venoval Hanke z Jaslovských Bohuníc;</a:t>
            </a:r>
          </a:p>
          <a:p>
            <a:pPr marL="285750" indent="-285750" algn="l">
              <a:buFont typeface="Arial"/>
              <a:buChar char="•"/>
            </a:pPr>
            <a:r>
              <a:rPr lang="sk-SK" sz="1600" dirty="0" smtClean="0">
                <a:solidFill>
                  <a:schemeClr val="bg1">
                    <a:lumMod val="50000"/>
                  </a:schemeClr>
                </a:solidFill>
                <a:latin typeface="Trebuchet MS"/>
                <a:cs typeface="Trebuchet MS"/>
              </a:rPr>
              <a:t>zamestnanci mohli venovať svoj bežecký výkon, ale aj darovať sumu na pomoc konkrétnemu dieťaťu prostredníctvom QR kódu (spojilo sa využívanie technológií ČSOB, hodnoty spoločnosti a CSR aktivity do jedného...)</a:t>
            </a:r>
            <a:endParaRPr lang="sk-SK" sz="1600" dirty="0">
              <a:solidFill>
                <a:schemeClr val="bg1">
                  <a:lumMod val="50000"/>
                </a:schemeClr>
              </a:solidFill>
              <a:latin typeface="Trebuchet MS"/>
              <a:cs typeface="Trebuchet MS"/>
            </a:endParaRPr>
          </a:p>
        </p:txBody>
      </p:sp>
      <p:pic>
        <p:nvPicPr>
          <p:cNvPr id="14" name="Obrázok 5" descr="bezim pr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2801" y="2305093"/>
            <a:ext cx="3409886" cy="43815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7394" y="770387"/>
            <a:ext cx="2480230" cy="11781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9743" y="239080"/>
            <a:ext cx="774960" cy="7384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1051" y="299284"/>
            <a:ext cx="978305" cy="64796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14279" y="361230"/>
            <a:ext cx="983423" cy="59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63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1102</TotalTime>
  <Words>783</Words>
  <Application>Microsoft Office PowerPoint</Application>
  <PresentationFormat>Vlastná</PresentationFormat>
  <Paragraphs>131</Paragraphs>
  <Slides>15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15</vt:i4>
      </vt:variant>
    </vt:vector>
  </HeadingPairs>
  <TitlesOfParts>
    <vt:vector size="19" baseType="lpstr">
      <vt:lpstr>Arial</vt:lpstr>
      <vt:lpstr>Calibri</vt:lpstr>
      <vt:lpstr>Trebuchet MS</vt:lpstr>
      <vt:lpstr>Office Theme</vt:lpstr>
      <vt:lpstr>AKO SA NÁM PODARILO</vt:lpstr>
      <vt:lpstr>Prezentácia programu PowerPoint</vt:lpstr>
      <vt:lpstr>MY VÁM UKÁŽEME </vt:lpstr>
      <vt:lpstr>MY VÁM UKÁŽEME </vt:lpstr>
      <vt:lpstr>MY VÁM UKÁŽEME </vt:lpstr>
      <vt:lpstr>MY VÁM UKÁŽEME </vt:lpstr>
      <vt:lpstr>MY VÁM UKÁŽEME </vt:lpstr>
      <vt:lpstr>MY VÁM UKÁŽEME </vt:lpstr>
      <vt:lpstr>MY VÁM UKÁŽEME </vt:lpstr>
      <vt:lpstr>MY VÁM UKÁŽEME </vt:lpstr>
      <vt:lpstr>MY VÁM UKÁŽEME </vt:lpstr>
      <vt:lpstr>MY VÁM UKÁŽEME </vt:lpstr>
      <vt:lpstr>MY VÁM UKÁŽEME </vt:lpstr>
      <vt:lpstr>MY VÁM UKÁŽEME </vt:lpstr>
      <vt:lpstr>MY SME</vt:lpstr>
    </vt:vector>
  </TitlesOfParts>
  <Company>Office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VÁM UKÁŽEME</dc:title>
  <dc:creator>Office Office</dc:creator>
  <cp:lastModifiedBy>becool1</cp:lastModifiedBy>
  <cp:revision>89</cp:revision>
  <cp:lastPrinted>2016-05-19T16:15:44Z</cp:lastPrinted>
  <dcterms:created xsi:type="dcterms:W3CDTF">2016-05-18T19:45:45Z</dcterms:created>
  <dcterms:modified xsi:type="dcterms:W3CDTF">2016-05-20T09:50:11Z</dcterms:modified>
</cp:coreProperties>
</file>