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6" r:id="rId1"/>
  </p:sldMasterIdLst>
  <p:notesMasterIdLst>
    <p:notesMasterId r:id="rId14"/>
  </p:notesMasterIdLst>
  <p:sldIdLst>
    <p:sldId id="271" r:id="rId2"/>
    <p:sldId id="418" r:id="rId3"/>
    <p:sldId id="361" r:id="rId4"/>
    <p:sldId id="364" r:id="rId5"/>
    <p:sldId id="348" r:id="rId6"/>
    <p:sldId id="417" r:id="rId7"/>
    <p:sldId id="422" r:id="rId8"/>
    <p:sldId id="420" r:id="rId9"/>
    <p:sldId id="414" r:id="rId10"/>
    <p:sldId id="416" r:id="rId11"/>
    <p:sldId id="419" r:id="rId12"/>
    <p:sldId id="421" r:id="rId13"/>
  </p:sldIdLst>
  <p:sldSz cx="9144000" cy="6858000" type="screen4x3"/>
  <p:notesSz cx="6858000" cy="9144000"/>
  <p:defaultTextStyle>
    <a:lvl1pPr algn="ctr" defTabSz="457200">
      <a:defRPr sz="1200">
        <a:solidFill>
          <a:srgbClr val="FFFFFF"/>
        </a:solidFill>
        <a:latin typeface="Helvetica Neue Thin"/>
        <a:ea typeface="Helvetica Neue Thin"/>
        <a:cs typeface="Helvetica Neue Thin"/>
        <a:sym typeface="Helvetica Neue Thin"/>
      </a:defRPr>
    </a:lvl1pPr>
    <a:lvl2pPr indent="457200" algn="ctr" defTabSz="457200">
      <a:defRPr sz="1200">
        <a:solidFill>
          <a:srgbClr val="FFFFFF"/>
        </a:solidFill>
        <a:latin typeface="Helvetica Neue Thin"/>
        <a:ea typeface="Helvetica Neue Thin"/>
        <a:cs typeface="Helvetica Neue Thin"/>
        <a:sym typeface="Helvetica Neue Thin"/>
      </a:defRPr>
    </a:lvl2pPr>
    <a:lvl3pPr indent="914400" algn="ctr" defTabSz="457200">
      <a:defRPr sz="1200">
        <a:solidFill>
          <a:srgbClr val="FFFFFF"/>
        </a:solidFill>
        <a:latin typeface="Helvetica Neue Thin"/>
        <a:ea typeface="Helvetica Neue Thin"/>
        <a:cs typeface="Helvetica Neue Thin"/>
        <a:sym typeface="Helvetica Neue Thin"/>
      </a:defRPr>
    </a:lvl3pPr>
    <a:lvl4pPr indent="1371600" algn="ctr" defTabSz="457200">
      <a:defRPr sz="1200">
        <a:solidFill>
          <a:srgbClr val="FFFFFF"/>
        </a:solidFill>
        <a:latin typeface="Helvetica Neue Thin"/>
        <a:ea typeface="Helvetica Neue Thin"/>
        <a:cs typeface="Helvetica Neue Thin"/>
        <a:sym typeface="Helvetica Neue Thin"/>
      </a:defRPr>
    </a:lvl4pPr>
    <a:lvl5pPr indent="1828800" algn="ctr" defTabSz="457200">
      <a:defRPr sz="1200">
        <a:solidFill>
          <a:srgbClr val="FFFFFF"/>
        </a:solidFill>
        <a:latin typeface="Helvetica Neue Thin"/>
        <a:ea typeface="Helvetica Neue Thin"/>
        <a:cs typeface="Helvetica Neue Thin"/>
        <a:sym typeface="Helvetica Neue Thin"/>
      </a:defRPr>
    </a:lvl5pPr>
    <a:lvl6pPr algn="ctr" defTabSz="457200">
      <a:defRPr sz="1200">
        <a:solidFill>
          <a:srgbClr val="FFFFFF"/>
        </a:solidFill>
        <a:latin typeface="Helvetica Neue Thin"/>
        <a:ea typeface="Helvetica Neue Thin"/>
        <a:cs typeface="Helvetica Neue Thin"/>
        <a:sym typeface="Helvetica Neue Thin"/>
      </a:defRPr>
    </a:lvl6pPr>
    <a:lvl7pPr algn="ctr" defTabSz="457200">
      <a:defRPr sz="1200">
        <a:solidFill>
          <a:srgbClr val="FFFFFF"/>
        </a:solidFill>
        <a:latin typeface="Helvetica Neue Thin"/>
        <a:ea typeface="Helvetica Neue Thin"/>
        <a:cs typeface="Helvetica Neue Thin"/>
        <a:sym typeface="Helvetica Neue Thin"/>
      </a:defRPr>
    </a:lvl7pPr>
    <a:lvl8pPr algn="ctr" defTabSz="457200">
      <a:defRPr sz="1200">
        <a:solidFill>
          <a:srgbClr val="FFFFFF"/>
        </a:solidFill>
        <a:latin typeface="Helvetica Neue Thin"/>
        <a:ea typeface="Helvetica Neue Thin"/>
        <a:cs typeface="Helvetica Neue Thin"/>
        <a:sym typeface="Helvetica Neue Thin"/>
      </a:defRPr>
    </a:lvl8pPr>
    <a:lvl9pPr algn="ctr" defTabSz="457200">
      <a:defRPr sz="1200">
        <a:solidFill>
          <a:srgbClr val="FFFFFF"/>
        </a:solidFill>
        <a:latin typeface="Helvetica Neue Thin"/>
        <a:ea typeface="Helvetica Neue Thin"/>
        <a:cs typeface="Helvetica Neue Thin"/>
        <a:sym typeface="Helvetica Neue Thin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704">
          <p15:clr>
            <a:srgbClr val="A4A3A4"/>
          </p15:clr>
        </p15:guide>
        <p15:guide id="2" orient="horz" pos="210">
          <p15:clr>
            <a:srgbClr val="A4A3A4"/>
          </p15:clr>
        </p15:guide>
        <p15:guide id="3" orient="horz" pos="663">
          <p15:clr>
            <a:srgbClr val="A4A3A4"/>
          </p15:clr>
        </p15:guide>
        <p15:guide id="4" orient="horz" pos="2160">
          <p15:clr>
            <a:srgbClr val="A4A3A4"/>
          </p15:clr>
        </p15:guide>
        <p15:guide id="5" pos="2835">
          <p15:clr>
            <a:srgbClr val="A4A3A4"/>
          </p15:clr>
        </p15:guide>
        <p15:guide id="6" pos="158">
          <p15:clr>
            <a:srgbClr val="A4A3A4"/>
          </p15:clr>
        </p15:guide>
        <p15:guide id="7" pos="5465">
          <p15:clr>
            <a:srgbClr val="A4A3A4"/>
          </p15:clr>
        </p15:guide>
        <p15:guide id="8" pos="3288">
          <p15:clr>
            <a:srgbClr val="A4A3A4"/>
          </p15:clr>
        </p15:guide>
        <p15:guide id="9" pos="22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1D1"/>
    <a:srgbClr val="BF7FC1"/>
    <a:srgbClr val="9D2EB0"/>
    <a:srgbClr val="891D9B"/>
    <a:srgbClr val="942BC3"/>
    <a:srgbClr val="A02FBF"/>
    <a:srgbClr val="BF62D8"/>
    <a:srgbClr val="B279D1"/>
    <a:srgbClr val="994DC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03" autoAdjust="0"/>
    <p:restoredTop sz="96115" autoAdjust="0"/>
  </p:normalViewPr>
  <p:slideViewPr>
    <p:cSldViewPr>
      <p:cViewPr varScale="1">
        <p:scale>
          <a:sx n="99" d="100"/>
          <a:sy n="99" d="100"/>
        </p:scale>
        <p:origin x="-1136" y="-104"/>
      </p:cViewPr>
      <p:guideLst>
        <p:guide orient="horz" pos="2704"/>
        <p:guide orient="horz" pos="210"/>
        <p:guide orient="horz" pos="663"/>
        <p:guide orient="horz" pos="2160"/>
        <p:guide pos="2835"/>
        <p:guide pos="158"/>
        <p:guide pos="5465"/>
        <p:guide pos="3288"/>
        <p:guide pos="22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26091684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8983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760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2D72-FE74-0C44-AA37-DF1E76494AA1}" type="datetimeFigureOut">
              <a:rPr lang="en-US" smtClean="0"/>
              <a:pPr/>
              <a:t>18.5.16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655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2D72-FE74-0C44-AA37-DF1E76494AA1}" type="datetimeFigureOut">
              <a:rPr lang="en-US" smtClean="0"/>
              <a:pPr/>
              <a:t>18.5.16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06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2D72-FE74-0C44-AA37-DF1E76494AA1}" type="datetimeFigureOut">
              <a:rPr lang="en-US" smtClean="0"/>
              <a:pPr/>
              <a:t>18.5.16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26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2D72-FE74-0C44-AA37-DF1E76494AA1}" type="datetimeFigureOut">
              <a:rPr lang="en-US" smtClean="0"/>
              <a:pPr/>
              <a:t>18.5.16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89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2D72-FE74-0C44-AA37-DF1E76494AA1}" type="datetimeFigureOut">
              <a:rPr lang="en-US" smtClean="0"/>
              <a:pPr/>
              <a:t>18.5.16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37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2D72-FE74-0C44-AA37-DF1E76494AA1}" type="datetimeFigureOut">
              <a:rPr lang="en-US" smtClean="0"/>
              <a:pPr/>
              <a:t>18.5.16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91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2D72-FE74-0C44-AA37-DF1E76494AA1}" type="datetimeFigureOut">
              <a:rPr lang="en-US" smtClean="0"/>
              <a:pPr/>
              <a:t>18.5.16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09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2D72-FE74-0C44-AA37-DF1E76494AA1}" type="datetimeFigureOut">
              <a:rPr lang="en-US" smtClean="0"/>
              <a:pPr/>
              <a:t>18.5.16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951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2D72-FE74-0C44-AA37-DF1E76494AA1}" type="datetimeFigureOut">
              <a:rPr lang="en-US" smtClean="0"/>
              <a:pPr/>
              <a:t>18.5.16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08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2D72-FE74-0C44-AA37-DF1E76494AA1}" type="datetimeFigureOut">
              <a:rPr lang="en-US" smtClean="0"/>
              <a:pPr/>
              <a:t>18.5.16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91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2D72-FE74-0C44-AA37-DF1E76494AA1}" type="datetimeFigureOut">
              <a:rPr lang="en-US" smtClean="0"/>
              <a:pPr/>
              <a:t>18.5.16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57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92D72-FE74-0C44-AA37-DF1E76494AA1}" type="datetimeFigureOut">
              <a:rPr lang="en-US" smtClean="0"/>
              <a:pPr/>
              <a:t>18.5.16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86CB4B4D-7CA3-9044-876B-883B54F8677D}" type="slidenum">
              <a:rPr lang="en-US" smtClean="0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2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hyperlink" Target="https://www.youtube.com/watch?v=dUjR7PFo-tQ" TargetMode="External"/><Relationship Id="rId5" Type="http://schemas.openxmlformats.org/officeDocument/2006/relationships/image" Target="../media/image2.jpe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0.png"/><Relationship Id="rId5" Type="http://schemas.openxmlformats.org/officeDocument/2006/relationships/image" Target="../media/image31.jpg"/><Relationship Id="rId6" Type="http://schemas.openxmlformats.org/officeDocument/2006/relationships/image" Target="../media/image32.jpg"/><Relationship Id="rId7" Type="http://schemas.openxmlformats.org/officeDocument/2006/relationships/image" Target="../media/image33.jpg"/><Relationship Id="rId8" Type="http://schemas.openxmlformats.org/officeDocument/2006/relationships/image" Target="../media/image34.jpeg"/><Relationship Id="rId9" Type="http://schemas.openxmlformats.org/officeDocument/2006/relationships/image" Target="../media/image35.jpg"/><Relationship Id="rId10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9" Type="http://schemas.openxmlformats.org/officeDocument/2006/relationships/image" Target="../media/image14.jpeg"/><Relationship Id="rId10" Type="http://schemas.openxmlformats.org/officeDocument/2006/relationships/image" Target="../media/image15.jpg"/><Relationship Id="rId11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jpeg"/><Relationship Id="rId10" Type="http://schemas.openxmlformats.org/officeDocument/2006/relationships/image" Target="../media/image23.png"/><Relationship Id="rId11" Type="http://schemas.openxmlformats.org/officeDocument/2006/relationships/image" Target="../media/image24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png"/><Relationship Id="rId7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mkristlo\AppData\Local\Microsoft\Windows\Temporary Internet Files\Content.Outlook\U1DMKPJU\IMGP2911_Kuh vorne_RGB_1_LAY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9"/>
          <a:stretch/>
        </p:blipFill>
        <p:spPr bwMode="auto">
          <a:xfrm>
            <a:off x="107504" y="674914"/>
            <a:ext cx="3600400" cy="413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hlinkClick r:id="rId4"/>
          </p:cNvPr>
          <p:cNvSpPr txBox="1"/>
          <p:nvPr/>
        </p:nvSpPr>
        <p:spPr>
          <a:xfrm>
            <a:off x="2913078" y="1026269"/>
            <a:ext cx="6098395" cy="1471493"/>
          </a:xfrm>
          <a:prstGeom prst="wedgeEllipseCallout">
            <a:avLst>
              <a:gd name="adj1" fmla="val -52006"/>
              <a:gd name="adj2" fmla="val 99060"/>
            </a:avLst>
          </a:prstGeom>
          <a:solidFill>
            <a:srgbClr val="EF51D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FFFFFF"/>
                </a:solidFill>
              </a:rPr>
              <a:t>MILKA</a:t>
            </a:r>
          </a:p>
          <a:p>
            <a:pPr algn="ctr"/>
            <a:r>
              <a:rPr lang="cs-CZ" sz="3000" b="1" dirty="0" smtClean="0">
                <a:solidFill>
                  <a:srgbClr val="FFFFFF"/>
                </a:solidFill>
              </a:rPr>
              <a:t>POSLEDNÝ KÚSOK</a:t>
            </a:r>
            <a:endParaRPr lang="cs-CZ" sz="3000" b="1" dirty="0">
              <a:solidFill>
                <a:srgbClr val="FFFFFF"/>
              </a:solidFill>
            </a:endParaRPr>
          </a:p>
        </p:txBody>
      </p:sp>
      <p:pic>
        <p:nvPicPr>
          <p:cNvPr id="11" name="Picture 2" descr="H:\CONFECTI\Milka Projects\=LAST MISSING SQUARE\design\3D modely\3D_Milka LastSquare 100g\3D_Milka LastSquare 100g\3D Milka LastSquare_Nahled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078" y="3140968"/>
            <a:ext cx="6184892" cy="310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50572"/>
            <a:ext cx="9180513" cy="959292"/>
          </a:xfrm>
          <a:prstGeom prst="rect">
            <a:avLst/>
          </a:prstGeom>
        </p:spPr>
      </p:pic>
      <p:pic>
        <p:nvPicPr>
          <p:cNvPr id="13" name="KS_wide_2.png"/>
          <p:cNvPicPr/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0" y="6303440"/>
            <a:ext cx="9144000" cy="4268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464586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50572"/>
            <a:ext cx="9180513" cy="959292"/>
          </a:xfrm>
          <a:prstGeom prst="rect">
            <a:avLst/>
          </a:prstGeom>
        </p:spPr>
      </p:pic>
      <p:pic>
        <p:nvPicPr>
          <p:cNvPr id="3" name="KS_wide_2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5303" y="6309320"/>
            <a:ext cx="9144000" cy="42682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2339752" y="0"/>
            <a:ext cx="6804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200" b="1" dirty="0" smtClean="0">
                <a:latin typeface="Helvetica Neue"/>
                <a:cs typeface="Helvetica Neue"/>
              </a:rPr>
              <a:t>Veronikin beh s Posledným kúskom očaril médiá</a:t>
            </a:r>
            <a:endParaRPr lang="sk-SK" sz="2200" b="1" dirty="0">
              <a:latin typeface="Helvetica Neue"/>
              <a:cs typeface="Helvetica Neue"/>
            </a:endParaRPr>
          </a:p>
        </p:txBody>
      </p:sp>
      <p:pic>
        <p:nvPicPr>
          <p:cNvPr id="5" name="Zástupný symbol obsahu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764704"/>
            <a:ext cx="4000282" cy="2040345"/>
          </a:xfrm>
          <a:prstGeom prst="rect">
            <a:avLst/>
          </a:prstGeom>
        </p:spPr>
      </p:pic>
      <p:pic>
        <p:nvPicPr>
          <p:cNvPr id="6" name="Zástupný symbol obsahu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4482445" cy="2266836"/>
          </a:xfrm>
          <a:prstGeom prst="rect">
            <a:avLst/>
          </a:prstGeom>
        </p:spPr>
      </p:pic>
      <p:pic>
        <p:nvPicPr>
          <p:cNvPr id="7" name="Obrázok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852936"/>
            <a:ext cx="4141048" cy="1846442"/>
          </a:xfrm>
          <a:prstGeom prst="rect">
            <a:avLst/>
          </a:prstGeom>
        </p:spPr>
      </p:pic>
      <p:pic>
        <p:nvPicPr>
          <p:cNvPr id="9" name="Zástupný symbol obsahu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634" y="2780928"/>
            <a:ext cx="2736366" cy="3545942"/>
          </a:xfrm>
          <a:prstGeom prst="rect">
            <a:avLst/>
          </a:prstGeom>
        </p:spPr>
      </p:pic>
      <p:pic>
        <p:nvPicPr>
          <p:cNvPr id="10" name="Zástupný symbol obsahu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653136"/>
            <a:ext cx="3195254" cy="1669896"/>
          </a:xfrm>
          <a:prstGeom prst="rect">
            <a:avLst/>
          </a:prstGeom>
        </p:spPr>
      </p:pic>
      <p:pic>
        <p:nvPicPr>
          <p:cNvPr id="12" name="Picture 11" descr="e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3140968"/>
            <a:ext cx="1944216" cy="2592288"/>
          </a:xfrm>
          <a:prstGeom prst="rect">
            <a:avLst/>
          </a:prstGeom>
        </p:spPr>
      </p:pic>
      <p:pic>
        <p:nvPicPr>
          <p:cNvPr id="11" name="Zástupný symbol obsahu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8384">
            <a:off x="1114831" y="4019590"/>
            <a:ext cx="1725467" cy="220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6093"/>
      </p:ext>
    </p:extLst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50572"/>
            <a:ext cx="9180513" cy="959292"/>
          </a:xfrm>
          <a:prstGeom prst="rect">
            <a:avLst/>
          </a:prstGeom>
        </p:spPr>
      </p:pic>
      <p:pic>
        <p:nvPicPr>
          <p:cNvPr id="3" name="KS_wide_2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5303" y="6309320"/>
            <a:ext cx="9144000" cy="426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556792"/>
            <a:ext cx="5270996" cy="41056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9752" y="116632"/>
            <a:ext cx="66967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200" b="1" dirty="0" smtClean="0">
                <a:latin typeface="Helvetica Neue "/>
                <a:cs typeface="Helvetica Neue "/>
              </a:rPr>
              <a:t>Microsite – Slováci sa delili o Posledný kúsok</a:t>
            </a:r>
            <a:endParaRPr lang="sk-SK" sz="2200" b="1" dirty="0">
              <a:latin typeface="Helvetica Neue "/>
              <a:cs typeface="Helvetica Neue 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0112" y="1628800"/>
            <a:ext cx="34563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000" b="1" dirty="0" smtClean="0">
                <a:solidFill>
                  <a:srgbClr val="000000"/>
                </a:solidFill>
              </a:rPr>
              <a:t>130 000 zaslaných posledných kúskov čokolády (SR + ČR)</a:t>
            </a:r>
            <a:br>
              <a:rPr lang="sk-SK" sz="2000" b="1" dirty="0" smtClean="0">
                <a:solidFill>
                  <a:srgbClr val="000000"/>
                </a:solidFill>
              </a:rPr>
            </a:br>
            <a:r>
              <a:rPr lang="sk-SK" sz="2000" b="1" dirty="0" smtClean="0">
                <a:solidFill>
                  <a:srgbClr val="000000"/>
                </a:solidFill>
              </a:rPr>
              <a:t/>
            </a:r>
            <a:br>
              <a:rPr lang="sk-SK" sz="2000" b="1" dirty="0" smtClean="0">
                <a:solidFill>
                  <a:srgbClr val="000000"/>
                </a:solidFill>
              </a:rPr>
            </a:br>
            <a:r>
              <a:rPr lang="sk-SK" sz="2000" b="1" dirty="0" smtClean="0">
                <a:solidFill>
                  <a:srgbClr val="000000"/>
                </a:solidFill>
              </a:rPr>
              <a:t>500 000 návštev microsite</a:t>
            </a:r>
            <a:endParaRPr lang="sk-SK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888366"/>
      </p:ext>
    </p:extLst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50572"/>
            <a:ext cx="9180513" cy="959292"/>
          </a:xfrm>
          <a:prstGeom prst="rect">
            <a:avLst/>
          </a:prstGeom>
        </p:spPr>
      </p:pic>
      <p:pic>
        <p:nvPicPr>
          <p:cNvPr id="3" name="KS_wide_2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5303" y="6309320"/>
            <a:ext cx="9144000" cy="42682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539552" y="1340768"/>
            <a:ext cx="8064896" cy="2985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sk-SK" sz="2200" dirty="0" smtClean="0">
                <a:solidFill>
                  <a:schemeClr val="tx1"/>
                </a:solidFill>
                <a:latin typeface="Helvetica Neue"/>
                <a:cs typeface="Helvetica Neue"/>
              </a:rPr>
              <a:t>118 </a:t>
            </a:r>
            <a:r>
              <a:rPr lang="sk-SK" sz="2200" dirty="0">
                <a:solidFill>
                  <a:schemeClr val="tx1"/>
                </a:solidFill>
                <a:latin typeface="Helvetica Neue"/>
                <a:cs typeface="Helvetica Neue"/>
              </a:rPr>
              <a:t>mediálnych výstupov</a:t>
            </a:r>
          </a:p>
          <a:p>
            <a:pPr marL="342900" indent="-342900" algn="l">
              <a:buFont typeface="Arial"/>
              <a:buChar char="•"/>
            </a:pPr>
            <a:r>
              <a:rPr lang="sk-SK" sz="2200" dirty="0">
                <a:solidFill>
                  <a:schemeClr val="tx1"/>
                </a:solidFill>
                <a:latin typeface="Helvetica Neue"/>
                <a:cs typeface="Helvetica Neue"/>
              </a:rPr>
              <a:t>118 000 eur hodnota mediálnych výstupov</a:t>
            </a:r>
          </a:p>
          <a:p>
            <a:pPr marL="342900" indent="-342900" algn="l">
              <a:buFont typeface="Arial"/>
              <a:buChar char="•"/>
            </a:pPr>
            <a:r>
              <a:rPr lang="sk-SK" sz="2200" dirty="0">
                <a:solidFill>
                  <a:schemeClr val="tx1"/>
                </a:solidFill>
                <a:latin typeface="Helvetica Neue"/>
                <a:cs typeface="Helvetica Neue"/>
              </a:rPr>
              <a:t>TITULKA SmeŽeny  </a:t>
            </a:r>
          </a:p>
          <a:p>
            <a:pPr marL="342900" indent="-342900" algn="l">
              <a:buFont typeface="Arial"/>
              <a:buChar char="•"/>
            </a:pPr>
            <a:r>
              <a:rPr lang="sk-SK" sz="2200" dirty="0">
                <a:solidFill>
                  <a:schemeClr val="tx1"/>
                </a:solidFill>
                <a:latin typeface="Helvetica Neue"/>
                <a:cs typeface="Helvetica Neue"/>
              </a:rPr>
              <a:t>7x TV výstup (vrátane hlavných večerných správ na TV JOJ) </a:t>
            </a:r>
          </a:p>
          <a:p>
            <a:pPr marL="342900" indent="-342900" algn="l">
              <a:buFont typeface="Arial"/>
              <a:buChar char="•"/>
            </a:pPr>
            <a:r>
              <a:rPr lang="sk-SK" sz="2200" dirty="0">
                <a:solidFill>
                  <a:schemeClr val="tx1"/>
                </a:solidFill>
                <a:latin typeface="Helvetica Neue"/>
                <a:cs typeface="Helvetica Neue"/>
              </a:rPr>
              <a:t>500 000 návštev microsite </a:t>
            </a:r>
          </a:p>
          <a:p>
            <a:pPr marL="342900" indent="-342900" algn="l">
              <a:buFont typeface="Arial"/>
              <a:buChar char="•"/>
            </a:pPr>
            <a:r>
              <a:rPr lang="sk-SK" sz="2200" dirty="0">
                <a:solidFill>
                  <a:schemeClr val="tx1"/>
                </a:solidFill>
                <a:latin typeface="Helvetica Neue"/>
                <a:cs typeface="Helvetica Neue"/>
              </a:rPr>
              <a:t>130 000 zaslaných posledných kúskov čokolády (SR + ČR)</a:t>
            </a:r>
          </a:p>
          <a:p>
            <a:pPr marL="342900" indent="-342900" algn="l">
              <a:buFont typeface="Arial"/>
              <a:buChar char="•"/>
            </a:pPr>
            <a:r>
              <a:rPr lang="sk-SK" sz="2200" dirty="0">
                <a:solidFill>
                  <a:schemeClr val="tx1"/>
                </a:solidFill>
                <a:latin typeface="Helvetica Neue"/>
                <a:cs typeface="Helvetica Neue"/>
              </a:rPr>
              <a:t>1 800 000 vzhliadnutí na YouTube (SR + ČR) </a:t>
            </a:r>
          </a:p>
          <a:p>
            <a:pPr marL="342900" indent="-342900" algn="l">
              <a:buFont typeface="Arial"/>
              <a:buChar char="•"/>
            </a:pPr>
            <a:r>
              <a:rPr lang="sk-SK" sz="2200" dirty="0">
                <a:solidFill>
                  <a:schemeClr val="tx1"/>
                </a:solidFill>
                <a:latin typeface="Helvetica Neue"/>
                <a:cs typeface="Helvetica Neue"/>
              </a:rPr>
              <a:t>29 výstupov na FB v komunitách</a:t>
            </a:r>
          </a:p>
          <a:p>
            <a:pPr marL="171450" indent="-171450">
              <a:buFont typeface="Arial"/>
              <a:buChar char="•"/>
            </a:pP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7784" y="116632"/>
            <a:ext cx="57606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200" b="1" dirty="0" smtClean="0">
                <a:latin typeface="Helvetica Neue"/>
                <a:cs typeface="Helvetica Neue"/>
              </a:rPr>
              <a:t>Výsledky kampane</a:t>
            </a:r>
            <a:endParaRPr lang="sk-SK" sz="2200" b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37549511"/>
      </p:ext>
    </p:extLst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23528" y="764704"/>
            <a:ext cx="1761225" cy="5544408"/>
          </a:xfrm>
          <a:prstGeom prst="rect">
            <a:avLst/>
          </a:prstGeom>
        </p:spPr>
      </p:pic>
      <p:pic>
        <p:nvPicPr>
          <p:cNvPr id="3" name="Obráze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50572"/>
            <a:ext cx="9180513" cy="959292"/>
          </a:xfrm>
          <a:prstGeom prst="rect">
            <a:avLst/>
          </a:prstGeom>
        </p:spPr>
      </p:pic>
      <p:pic>
        <p:nvPicPr>
          <p:cNvPr id="4" name="KS_wide_2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303440"/>
            <a:ext cx="9144000" cy="42682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2339752" y="116632"/>
            <a:ext cx="65527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200" b="1" dirty="0" smtClean="0">
                <a:latin typeface="Helvetica Neue"/>
                <a:cs typeface="Helvetica Neue"/>
              </a:rPr>
              <a:t>Prieskum – Slováci sú veľkorysí a radi sa delia.</a:t>
            </a:r>
            <a:endParaRPr lang="sk-SK" sz="2200" b="1" dirty="0">
              <a:latin typeface="Helvetica Neue"/>
              <a:cs typeface="Helvetica Neu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7784" y="1124744"/>
            <a:ext cx="619268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3200" b="1" dirty="0" smtClean="0">
                <a:solidFill>
                  <a:schemeClr val="tx1"/>
                </a:solidFill>
              </a:rPr>
              <a:t>88 % Slovákov sa rado delí</a:t>
            </a:r>
            <a:br>
              <a:rPr lang="sk-SK" sz="3200" b="1" dirty="0" smtClean="0">
                <a:solidFill>
                  <a:schemeClr val="tx1"/>
                </a:solidFill>
              </a:rPr>
            </a:br>
            <a:r>
              <a:rPr lang="sk-SK" sz="3200" b="1" dirty="0" smtClean="0">
                <a:solidFill>
                  <a:schemeClr val="tx1"/>
                </a:solidFill>
              </a:rPr>
              <a:t/>
            </a:r>
            <a:br>
              <a:rPr lang="sk-SK" sz="3200" b="1" dirty="0" smtClean="0">
                <a:solidFill>
                  <a:schemeClr val="tx1"/>
                </a:solidFill>
              </a:rPr>
            </a:br>
            <a:r>
              <a:rPr lang="sk-SK" sz="3200" b="1" dirty="0" smtClean="0">
                <a:solidFill>
                  <a:schemeClr val="tx1"/>
                </a:solidFill>
              </a:rPr>
              <a:t>64 % Slovákov by sa podelilo o všetko</a:t>
            </a:r>
            <a:br>
              <a:rPr lang="sk-SK" sz="3200" b="1" dirty="0" smtClean="0">
                <a:solidFill>
                  <a:schemeClr val="tx1"/>
                </a:solidFill>
              </a:rPr>
            </a:br>
            <a:r>
              <a:rPr lang="sk-SK" sz="3200" b="1" dirty="0" smtClean="0">
                <a:solidFill>
                  <a:schemeClr val="tx1"/>
                </a:solidFill>
              </a:rPr>
              <a:t/>
            </a:r>
            <a:br>
              <a:rPr lang="sk-SK" sz="3200" b="1" dirty="0" smtClean="0">
                <a:solidFill>
                  <a:schemeClr val="tx1"/>
                </a:solidFill>
              </a:rPr>
            </a:br>
            <a:r>
              <a:rPr lang="sk-SK" sz="3200" b="1" dirty="0" smtClean="0">
                <a:solidFill>
                  <a:schemeClr val="tx1"/>
                </a:solidFill>
              </a:rPr>
              <a:t>33 % Slovákov sa podelí o posledný kúsok aj s tým, koho stretnú prvý raz</a:t>
            </a:r>
            <a:endParaRPr lang="sk-SK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46855"/>
      </p:ext>
    </p:extLst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50572"/>
            <a:ext cx="9180513" cy="959292"/>
          </a:xfrm>
          <a:prstGeom prst="rect">
            <a:avLst/>
          </a:prstGeom>
        </p:spPr>
      </p:pic>
      <p:pic>
        <p:nvPicPr>
          <p:cNvPr id="3" name="KS_wide_2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303440"/>
            <a:ext cx="9144000" cy="426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4" descr="http://kathleendubois.files.wordpress.com/2012/07/question-mark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8" y="3356992"/>
            <a:ext cx="1853027" cy="252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83568" y="1530182"/>
            <a:ext cx="7488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b="1" dirty="0" smtClean="0">
                <a:solidFill>
                  <a:srgbClr val="002060"/>
                </a:solidFill>
              </a:rPr>
              <a:t>Ako presvedčiť Slovensko, že </a:t>
            </a:r>
          </a:p>
          <a:p>
            <a:r>
              <a:rPr lang="sk-SK" sz="3200" b="1" dirty="0" smtClean="0">
                <a:solidFill>
                  <a:srgbClr val="002060"/>
                </a:solidFill>
              </a:rPr>
              <a:t>o posledný kúsok sa dá podeliť </a:t>
            </a:r>
          </a:p>
          <a:p>
            <a:r>
              <a:rPr lang="sk-SK" sz="3200" b="1" dirty="0" smtClean="0">
                <a:solidFill>
                  <a:srgbClr val="002060"/>
                </a:solidFill>
              </a:rPr>
              <a:t>vo </a:t>
            </a:r>
            <a:r>
              <a:rPr lang="sk-SK" sz="3200" b="1" dirty="0" smtClean="0">
                <a:solidFill>
                  <a:srgbClr val="00B050"/>
                </a:solidFill>
              </a:rPr>
              <a:t>VEĽKOM ŠTÝLE </a:t>
            </a:r>
            <a:r>
              <a:rPr lang="sk-SK" sz="3200" b="1" dirty="0" smtClean="0">
                <a:solidFill>
                  <a:srgbClr val="002060"/>
                </a:solidFill>
              </a:rPr>
              <a:t>a</a:t>
            </a:r>
            <a:r>
              <a:rPr lang="sk-SK" sz="3200" b="1" dirty="0" smtClean="0">
                <a:solidFill>
                  <a:srgbClr val="00B050"/>
                </a:solidFill>
              </a:rPr>
              <a:t> ZAPOJIŤ MÉDIÁ</a:t>
            </a:r>
            <a:endParaRPr lang="sk-SK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7691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50572"/>
            <a:ext cx="9180513" cy="959292"/>
          </a:xfrm>
          <a:prstGeom prst="rect">
            <a:avLst/>
          </a:prstGeom>
        </p:spPr>
      </p:pic>
      <p:pic>
        <p:nvPicPr>
          <p:cNvPr id="3" name="KS_wide_2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303440"/>
            <a:ext cx="9144000" cy="42682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3491880" y="1124744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rgbClr val="002060"/>
                </a:solidFill>
              </a:rPr>
              <a:t>Silný príbeh plný emócií </a:t>
            </a:r>
            <a:endParaRPr lang="sk-SK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9952" y="2636913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rgbClr val="002060"/>
                </a:solidFill>
              </a:rPr>
              <a:t>Veľká osobná výzva</a:t>
            </a:r>
            <a:endParaRPr lang="sk-SK" sz="24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1820" y="1844824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rgbClr val="002060"/>
                </a:solidFill>
              </a:rPr>
              <a:t>Posol posledného kúsku a jeho odkaz</a:t>
            </a:r>
            <a:endParaRPr lang="sk-SK" sz="2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4670" y="3645024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rgbClr val="002060"/>
                </a:solidFill>
              </a:rPr>
              <a:t>Aktivácia celého Slovenska v duchu Trúfni si na jemnosť</a:t>
            </a:r>
            <a:endParaRPr lang="sk-SK" sz="24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48502" y="4725144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rgbClr val="002060"/>
                </a:solidFill>
              </a:rPr>
              <a:t>Beh ako aktuálny trend</a:t>
            </a:r>
            <a:endParaRPr lang="sk-SK" sz="24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5816" y="5487615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rgbClr val="002060"/>
                </a:solidFill>
              </a:rPr>
              <a:t>Atraktívne príbehy pre médiá</a:t>
            </a:r>
            <a:endParaRPr lang="sk-SK" sz="2400" b="1" dirty="0">
              <a:solidFill>
                <a:srgbClr val="002060"/>
              </a:solidFill>
            </a:endParaRPr>
          </a:p>
        </p:txBody>
      </p:sp>
      <p:pic>
        <p:nvPicPr>
          <p:cNvPr id="12" name="Picture 11" descr="DSC_0980smal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46448"/>
            <a:ext cx="2670043" cy="40050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5736" y="116632"/>
            <a:ext cx="6948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200" b="1" dirty="0" smtClean="0">
                <a:latin typeface="Helvetica Neue "/>
                <a:cs typeface="Helvetica Neue "/>
              </a:rPr>
              <a:t>Veronika Otrubová a jej púť Posledného kúsku</a:t>
            </a:r>
            <a:endParaRPr lang="sk-SK" sz="2200" b="1" dirty="0">
              <a:latin typeface="Helvetica Neue "/>
              <a:cs typeface="Helvetica Neue "/>
            </a:endParaRPr>
          </a:p>
        </p:txBody>
      </p:sp>
    </p:spTree>
    <p:extLst>
      <p:ext uri="{BB962C8B-B14F-4D97-AF65-F5344CB8AC3E}">
        <p14:creationId xmlns:p14="http://schemas.microsoft.com/office/powerpoint/2010/main" val="37041892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KS_wide_2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309320"/>
            <a:ext cx="9144000" cy="426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KS_wide_2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7444" y="6309320"/>
            <a:ext cx="9144000" cy="426826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8474769" y="6380258"/>
            <a:ext cx="423268" cy="27752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sz="1200" dirty="0">
              <a:solidFill>
                <a:srgbClr val="FFFFFF"/>
              </a:solidFill>
            </a:endParaRPr>
          </a:p>
        </p:txBody>
      </p:sp>
      <p:sp>
        <p:nvSpPr>
          <p:cNvPr id="69" name="Shape 69"/>
          <p:cNvSpPr>
            <a:spLocks noGrp="1"/>
          </p:cNvSpPr>
          <p:nvPr>
            <p:ph type="title" idx="4294967295"/>
          </p:nvPr>
        </p:nvSpPr>
        <p:spPr>
          <a:xfrm>
            <a:off x="0" y="6307138"/>
            <a:ext cx="5480050" cy="423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defTabSz="374904">
              <a:defRPr sz="2132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32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76" name="KS_9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040621" y="0"/>
            <a:ext cx="3685558" cy="306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50572"/>
            <a:ext cx="9180513" cy="9592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293" y="1412776"/>
            <a:ext cx="7970902" cy="43648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3768" y="116632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400" b="1" dirty="0" smtClean="0">
                <a:latin typeface="Helvetica Neue"/>
                <a:cs typeface="Helvetica Neue"/>
              </a:rPr>
              <a:t>Trasa Posledného kúsku</a:t>
            </a:r>
            <a:endParaRPr lang="sk-SK" sz="2400" b="1" dirty="0">
              <a:latin typeface="Helvetica Neue"/>
              <a:cs typeface="Helvetica Neue"/>
            </a:endParaRPr>
          </a:p>
        </p:txBody>
      </p:sp>
      <p:sp>
        <p:nvSpPr>
          <p:cNvPr id="11" name="Shape 75"/>
          <p:cNvSpPr/>
          <p:nvPr/>
        </p:nvSpPr>
        <p:spPr>
          <a:xfrm>
            <a:off x="601466" y="836712"/>
            <a:ext cx="8291013" cy="423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374904">
              <a:lnSpc>
                <a:spcPct val="50000"/>
              </a:lnSpc>
              <a:defRPr sz="2132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ctr">
              <a:defRPr sz="1800">
                <a:solidFill>
                  <a:srgbClr val="000000"/>
                </a:solidFill>
              </a:defRPr>
            </a:pPr>
            <a:r>
              <a:rPr lang="sk-SK" sz="2400" b="1" dirty="0" smtClean="0">
                <a:solidFill>
                  <a:srgbClr val="002060"/>
                </a:solidFill>
              </a:rPr>
              <a:t> </a:t>
            </a:r>
            <a:r>
              <a:rPr lang="sk-SK" sz="2800" b="1" dirty="0" smtClean="0">
                <a:solidFill>
                  <a:srgbClr val="00B050"/>
                </a:solidFill>
              </a:rPr>
              <a:t>23</a:t>
            </a:r>
            <a:r>
              <a:rPr lang="sk-SK" sz="2400" b="1" dirty="0" smtClean="0">
                <a:solidFill>
                  <a:srgbClr val="002060"/>
                </a:solidFill>
              </a:rPr>
              <a:t> dní, </a:t>
            </a:r>
            <a:r>
              <a:rPr lang="sk-SK" sz="2800" b="1" dirty="0" smtClean="0">
                <a:solidFill>
                  <a:srgbClr val="00B050"/>
                </a:solidFill>
              </a:rPr>
              <a:t>650</a:t>
            </a:r>
            <a:r>
              <a:rPr lang="sk-SK" sz="2400" b="1" dirty="0" smtClean="0">
                <a:solidFill>
                  <a:srgbClr val="002060"/>
                </a:solidFill>
              </a:rPr>
              <a:t> kilometrov </a:t>
            </a:r>
            <a:r>
              <a:rPr lang="sk-SK" sz="2400" dirty="0" smtClean="0">
                <a:solidFill>
                  <a:srgbClr val="002060"/>
                </a:solidFill>
              </a:rPr>
              <a:t>(6.5.-28.5.2015)</a:t>
            </a:r>
            <a:endParaRPr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6056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50572"/>
            <a:ext cx="9180513" cy="959292"/>
          </a:xfrm>
          <a:prstGeom prst="rect">
            <a:avLst/>
          </a:prstGeom>
        </p:spPr>
      </p:pic>
      <p:pic>
        <p:nvPicPr>
          <p:cNvPr id="3" name="KS_wide_2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5303" y="6309320"/>
            <a:ext cx="9144000" cy="42682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2339752" y="116632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400" b="1" dirty="0">
                <a:latin typeface="Helvetica Neue"/>
                <a:cs typeface="Helvetica Neue"/>
              </a:rPr>
              <a:t>Slováci sa s Veronikou delili vo veľkom...</a:t>
            </a:r>
          </a:p>
          <a:p>
            <a:endParaRPr lang="sk-SK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6381328"/>
            <a:ext cx="6840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1800" dirty="0">
                <a:latin typeface="Helvetica Neue"/>
                <a:cs typeface="Helvetica Neue"/>
              </a:rPr>
              <a:t>..</a:t>
            </a:r>
            <a:r>
              <a:rPr lang="sk-SK" sz="1800" dirty="0" smtClean="0">
                <a:latin typeface="Helvetica Neue"/>
                <a:cs typeface="Helvetica Neue"/>
              </a:rPr>
              <a:t>.ale hlavne o zážitky na celý život</a:t>
            </a:r>
            <a:endParaRPr lang="sk-SK" sz="1800" dirty="0">
              <a:latin typeface="Helvetica Neue"/>
              <a:cs typeface="Helvetica Neue"/>
            </a:endParaRPr>
          </a:p>
          <a:p>
            <a:endParaRPr lang="sk-SK" dirty="0"/>
          </a:p>
        </p:txBody>
      </p:sp>
      <p:pic>
        <p:nvPicPr>
          <p:cNvPr id="6" name="Picture 5" descr="IMG_527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98" y="1100741"/>
            <a:ext cx="2688299" cy="2016224"/>
          </a:xfrm>
          <a:prstGeom prst="rect">
            <a:avLst/>
          </a:prstGeom>
        </p:spPr>
      </p:pic>
      <p:pic>
        <p:nvPicPr>
          <p:cNvPr id="7" name="Picture 6" descr="2G8A476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764704"/>
            <a:ext cx="2700000" cy="1800000"/>
          </a:xfrm>
          <a:prstGeom prst="rect">
            <a:avLst/>
          </a:prstGeom>
        </p:spPr>
      </p:pic>
      <p:pic>
        <p:nvPicPr>
          <p:cNvPr id="8" name="Picture 7" descr="foto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636912"/>
            <a:ext cx="2700000" cy="1800000"/>
          </a:xfrm>
          <a:prstGeom prst="rect">
            <a:avLst/>
          </a:prstGeom>
        </p:spPr>
      </p:pic>
      <p:pic>
        <p:nvPicPr>
          <p:cNvPr id="9" name="Picture 8" descr="foto7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764704"/>
            <a:ext cx="2700000" cy="1800000"/>
          </a:xfrm>
          <a:prstGeom prst="rect">
            <a:avLst/>
          </a:prstGeom>
        </p:spPr>
      </p:pic>
      <p:pic>
        <p:nvPicPr>
          <p:cNvPr id="10" name="Picture 9" descr="foto11a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564904"/>
            <a:ext cx="2700000" cy="1800000"/>
          </a:xfrm>
          <a:prstGeom prst="rect">
            <a:avLst/>
          </a:prstGeom>
        </p:spPr>
      </p:pic>
      <p:pic>
        <p:nvPicPr>
          <p:cNvPr id="11" name="Picture 10" descr="foto14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365104"/>
            <a:ext cx="2700000" cy="1800000"/>
          </a:xfrm>
          <a:prstGeom prst="rect">
            <a:avLst/>
          </a:prstGeom>
        </p:spPr>
      </p:pic>
      <p:pic>
        <p:nvPicPr>
          <p:cNvPr id="14" name="Picture 13" descr="milka-posledny-kusok-popfoto-cz-0102-2G8A2182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61048"/>
            <a:ext cx="2700000" cy="1800000"/>
          </a:xfrm>
          <a:prstGeom prst="rect">
            <a:avLst/>
          </a:prstGeom>
        </p:spPr>
      </p:pic>
      <p:pic>
        <p:nvPicPr>
          <p:cNvPr id="15" name="Picture 14" descr="milka-posledny-kusok-popfoto-cz-0147-2G8A2800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532963"/>
            <a:ext cx="2448272" cy="163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83551"/>
      </p:ext>
    </p:extLst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50572"/>
            <a:ext cx="9180513" cy="959292"/>
          </a:xfrm>
          <a:prstGeom prst="rect">
            <a:avLst/>
          </a:prstGeom>
        </p:spPr>
      </p:pic>
      <p:pic>
        <p:nvPicPr>
          <p:cNvPr id="3" name="KS_wide_2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5303" y="6309320"/>
            <a:ext cx="9144000" cy="42682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2627784" y="188640"/>
            <a:ext cx="57606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200" b="1" dirty="0" smtClean="0">
                <a:latin typeface="Helvetica Neue"/>
                <a:cs typeface="Helvetica Neue"/>
              </a:rPr>
              <a:t>Veroniku podporili </a:t>
            </a:r>
            <a:r>
              <a:rPr lang="sk-SK" sz="2200" b="1" dirty="0" smtClean="0">
                <a:latin typeface="Helvetica Neue"/>
                <a:cs typeface="Helvetica Neue"/>
              </a:rPr>
              <a:t>aj</a:t>
            </a:r>
            <a:r>
              <a:rPr lang="sk-SK" sz="2200" b="1" dirty="0">
                <a:latin typeface="Helvetica Neue"/>
                <a:cs typeface="Helvetica Neue"/>
              </a:rPr>
              <a:t> </a:t>
            </a:r>
            <a:r>
              <a:rPr lang="sk-SK" sz="2200" b="1" dirty="0" smtClean="0">
                <a:latin typeface="Helvetica Neue"/>
                <a:cs typeface="Helvetica Neue"/>
              </a:rPr>
              <a:t>známe osobnosti</a:t>
            </a:r>
            <a:endParaRPr lang="sk-SK" sz="2200" b="1" dirty="0">
              <a:latin typeface="Helvetica Neue"/>
              <a:cs typeface="Helvetica Neu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980728"/>
            <a:ext cx="2808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200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Junior</a:t>
            </a:r>
            <a:endParaRPr lang="sk-SK" sz="2200" b="1" dirty="0">
              <a:solidFill>
                <a:srgbClr val="000000"/>
              </a:solidFill>
              <a:latin typeface="Helvetica Neue"/>
              <a:cs typeface="Helvetica Neu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412776"/>
            <a:ext cx="4344821" cy="2448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32040" y="908720"/>
            <a:ext cx="40324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200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Slovenskí hokejisti</a:t>
            </a:r>
            <a:endParaRPr lang="sk-SK" sz="2200" b="1" dirty="0">
              <a:solidFill>
                <a:srgbClr val="000000"/>
              </a:solidFill>
              <a:latin typeface="Helvetica Neue"/>
              <a:cs typeface="Helvetica Neu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938" y="1402513"/>
            <a:ext cx="4321062" cy="24585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92" y="4437112"/>
            <a:ext cx="3179980" cy="17903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7584" y="4005064"/>
            <a:ext cx="57606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200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Olympionička Martina Kohlová</a:t>
            </a:r>
            <a:endParaRPr lang="sk-SK" sz="2200" b="1" dirty="0">
              <a:solidFill>
                <a:srgbClr val="000000"/>
              </a:solidFill>
              <a:latin typeface="Helvetica Neue"/>
              <a:cs typeface="Helvetica Neue"/>
            </a:endParaRPr>
          </a:p>
        </p:txBody>
      </p:sp>
      <p:pic>
        <p:nvPicPr>
          <p:cNvPr id="11" name="Picture 10" descr="bmw_logo_vector_by_celinah006-d66yn5l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184" y="4077072"/>
            <a:ext cx="1008112" cy="1008112"/>
          </a:xfrm>
          <a:prstGeom prst="rect">
            <a:avLst/>
          </a:prstGeom>
        </p:spPr>
      </p:pic>
      <p:pic>
        <p:nvPicPr>
          <p:cNvPr id="12" name="Picture 11" descr="eleve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229200"/>
            <a:ext cx="947911" cy="947911"/>
          </a:xfrm>
          <a:prstGeom prst="rect">
            <a:avLst/>
          </a:prstGeom>
        </p:spPr>
      </p:pic>
      <p:pic>
        <p:nvPicPr>
          <p:cNvPr id="13" name="Picture 12" descr="logo_joj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013176"/>
            <a:ext cx="919332" cy="92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1_1340365347_logo-sport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509120"/>
            <a:ext cx="1656184" cy="736082"/>
          </a:xfrm>
          <a:prstGeom prst="rect">
            <a:avLst/>
          </a:prstGeom>
        </p:spPr>
      </p:pic>
      <p:pic>
        <p:nvPicPr>
          <p:cNvPr id="15" name="Picture 14" descr="behame-sk-logo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5373216"/>
            <a:ext cx="1864871" cy="69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93225"/>
      </p:ext>
    </p:extLst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50572"/>
            <a:ext cx="9180513" cy="9592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6381328"/>
            <a:ext cx="77048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1800" dirty="0">
                <a:latin typeface="Helvetica Neue"/>
                <a:cs typeface="Helvetica Neue"/>
              </a:rPr>
              <a:t>..</a:t>
            </a:r>
            <a:r>
              <a:rPr lang="sk-SK" sz="1800" dirty="0" smtClean="0">
                <a:latin typeface="Helvetica Neue"/>
                <a:cs typeface="Helvetica Neue"/>
              </a:rPr>
              <a:t>.so svojimi troma najbližšími ženami – mamou, sestrou a neterkou</a:t>
            </a:r>
            <a:endParaRPr lang="sk-SK" sz="1800" dirty="0">
              <a:latin typeface="Helvetica Neue"/>
              <a:cs typeface="Helvetica Neue"/>
            </a:endParaRPr>
          </a:p>
          <a:p>
            <a:endParaRPr lang="sk-SK" dirty="0"/>
          </a:p>
        </p:txBody>
      </p:sp>
      <p:pic>
        <p:nvPicPr>
          <p:cNvPr id="4" name="KS_wide_2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5303" y="6309320"/>
            <a:ext cx="9144000" cy="42682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2339752" y="116632"/>
            <a:ext cx="66247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200" b="1" dirty="0" smtClean="0">
                <a:latin typeface="Helvetica Neue"/>
                <a:cs typeface="Helvetica Neue"/>
              </a:rPr>
              <a:t>Veronika </a:t>
            </a:r>
            <a:r>
              <a:rPr lang="sk-SK" sz="2200" b="1" dirty="0">
                <a:latin typeface="Helvetica Neue"/>
                <a:cs typeface="Helvetica Neue"/>
              </a:rPr>
              <a:t>vo </a:t>
            </a:r>
            <a:r>
              <a:rPr lang="sk-SK" sz="2200" b="1" dirty="0" smtClean="0">
                <a:latin typeface="Helvetica Neue"/>
                <a:cs typeface="Helvetica Neue"/>
              </a:rPr>
              <a:t>vzduchu, vode, na kolesách...</a:t>
            </a:r>
            <a:endParaRPr lang="sk-SK" sz="2200" b="1" dirty="0">
              <a:latin typeface="Helvetica Neue"/>
              <a:cs typeface="Helvetica Neue"/>
            </a:endParaRPr>
          </a:p>
          <a:p>
            <a:endParaRPr lang="sk-SK" dirty="0"/>
          </a:p>
        </p:txBody>
      </p:sp>
      <p:pic>
        <p:nvPicPr>
          <p:cNvPr id="7" name="Picture 6" descr="milka-posledny-kusok-popfoto-cz-0188-2G8A331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3672408" cy="2448272"/>
          </a:xfrm>
          <a:prstGeom prst="rect">
            <a:avLst/>
          </a:prstGeom>
        </p:spPr>
      </p:pic>
      <p:pic>
        <p:nvPicPr>
          <p:cNvPr id="8" name="Picture 7" descr="foto1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96752"/>
            <a:ext cx="3672408" cy="24482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3693029"/>
            <a:ext cx="3672408" cy="2448273"/>
          </a:xfrm>
          <a:prstGeom prst="rect">
            <a:avLst/>
          </a:prstGeom>
        </p:spPr>
      </p:pic>
      <p:pic>
        <p:nvPicPr>
          <p:cNvPr id="10" name="Picture 9" descr="foto8a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789040"/>
            <a:ext cx="3672408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31680"/>
      </p:ext>
    </p:extLst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50572"/>
            <a:ext cx="9180513" cy="959292"/>
          </a:xfrm>
          <a:prstGeom prst="rect">
            <a:avLst/>
          </a:prstGeom>
        </p:spPr>
      </p:pic>
      <p:pic>
        <p:nvPicPr>
          <p:cNvPr id="3" name="KS_wide_2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5303" y="6309320"/>
            <a:ext cx="9144000" cy="42682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2339752" y="116632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400" b="1" dirty="0" smtClean="0">
                <a:latin typeface="Helvetica Neue"/>
                <a:cs typeface="Helvetica Neue"/>
              </a:rPr>
              <a:t>Veronika sa podelila o svoj Posledný kúsok</a:t>
            </a:r>
            <a:endParaRPr lang="sk-SK" sz="2400" b="1" dirty="0">
              <a:latin typeface="Helvetica Neue"/>
              <a:cs typeface="Helvetica Neue"/>
            </a:endParaRPr>
          </a:p>
          <a:p>
            <a:endParaRPr lang="sk-SK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6381328"/>
            <a:ext cx="77048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1800" dirty="0">
                <a:latin typeface="Helvetica Neue"/>
                <a:cs typeface="Helvetica Neue"/>
              </a:rPr>
              <a:t>..</a:t>
            </a:r>
            <a:r>
              <a:rPr lang="sk-SK" sz="1800" dirty="0" smtClean="0">
                <a:latin typeface="Helvetica Neue"/>
                <a:cs typeface="Helvetica Neue"/>
              </a:rPr>
              <a:t>.so svojimi troma najbližšími ženami – mamou, sestrou a neterkou</a:t>
            </a:r>
            <a:endParaRPr lang="sk-SK" sz="1800" dirty="0">
              <a:latin typeface="Helvetica Neue"/>
              <a:cs typeface="Helvetica Neue"/>
            </a:endParaRPr>
          </a:p>
          <a:p>
            <a:endParaRPr lang="sk-SK" dirty="0"/>
          </a:p>
        </p:txBody>
      </p:sp>
      <p:pic>
        <p:nvPicPr>
          <p:cNvPr id="12" name="Picture 11" descr="foto2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96752"/>
            <a:ext cx="6804755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070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Calibri"/>
        <a:ea typeface="Calibri"/>
        <a:cs typeface="Calibri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Thin"/>
            <a:ea typeface="Helvetica Neue Thin"/>
            <a:cs typeface="Helvetica Neue Thin"/>
            <a:sym typeface="Helvetica Neue T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249</Words>
  <Application>Microsoft Macintosh PowerPoint</Application>
  <PresentationFormat>On-screen Show (4:3)</PresentationFormat>
  <Paragraphs>39</Paragraphs>
  <Slides>12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Otockova</dc:creator>
  <cp:lastModifiedBy>Filip Svana</cp:lastModifiedBy>
  <cp:revision>12</cp:revision>
  <dcterms:modified xsi:type="dcterms:W3CDTF">2016-05-18T08:12:06Z</dcterms:modified>
</cp:coreProperties>
</file>